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diagrams/layout1.xml" ContentType="application/vnd.openxmlformats-officedocument.drawingml.diagramLayout+xml"/>
  <Override PartName="/ppt/diagrams/data1.xml" ContentType="application/vnd.openxmlformats-officedocument.drawingml.diagramData+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notesSlides/notesSlide1.xml" ContentType="application/vnd.openxmlformats-officedocument.presentationml.notes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diagrams/layout2.xml" ContentType="application/vnd.openxmlformats-officedocument.drawingml.diagramLayout+xml"/>
  <Override PartName="/ppt/diagrams/data2.xml" ContentType="application/vnd.openxmlformats-officedocument.drawingml.diagramData+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notesSlides/notesSlide2.xml" ContentType="application/vnd.openxmlformats-officedocument.presentationml.notes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diagrams/layout3.xml" ContentType="application/vnd.openxmlformats-officedocument.drawingml.diagramLayout+xml"/>
  <Override PartName="/ppt/diagrams/data3.xml" ContentType="application/vnd.openxmlformats-officedocument.drawingml.diagramData+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notesSlides/notesSlide3.xml" ContentType="application/vnd.openxmlformats-officedocument.presentationml.notes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936" r:id="rId1"/>
  </p:sldMasterIdLst>
  <p:notesMasterIdLst>
    <p:notesMasterId r:id="rId2"/>
  </p:notesMasterIdLst>
  <p:sldIdLst>
    <p:sldId id="1396" r:id="rId3"/>
    <p:sldId id="1397" r:id="rId4"/>
    <p:sldId id="1398" r:id="rId5"/>
    <p:sldId id="1399" r:id="rId6"/>
    <p:sldId id="1400" r:id="rId7"/>
    <p:sldId id="1401" r:id="rId8"/>
    <p:sldId id="1402" r:id="rId9"/>
    <p:sldId id="1403" r:id="rId10"/>
    <p:sldId id="1404" r:id="rId11"/>
    <p:sldId id="1405" r:id="rId12"/>
    <p:sldId id="1406" r:id="rId13"/>
    <p:sldId id="1407" r:id="rId14"/>
    <p:sldId id="1408" r:id="rId15"/>
    <p:sldId id="1409" r:id="rId16"/>
    <p:sldId id="1410" r:id="rId17"/>
    <p:sldId id="1411" r:id="rId18"/>
    <p:sldId id="1412" r:id="rId19"/>
    <p:sldId id="1413" r:id="rId20"/>
    <p:sldId id="1414" r:id="rId21"/>
    <p:sldId id="1415" r:id="rId22"/>
    <p:sldId id="1416" r:id="rId23"/>
    <p:sldId id="1417" r:id="rId24"/>
    <p:sldId id="1418" r:id="rId25"/>
    <p:sldId id="1419" r:id="rId26"/>
    <p:sldId id="1420" r:id="rId27"/>
    <p:sldId id="1421" r:id="rId28"/>
    <p:sldId id="1422" r:id="rId29"/>
    <p:sldId id="1423" r:id="rId30"/>
    <p:sldId id="1424" r:id="rId31"/>
    <p:sldId id="1425" r:id="rId32"/>
    <p:sldId id="1426" r:id="rId33"/>
    <p:sldId id="1427" r:id="rId34"/>
    <p:sldId id="1428" r:id="rId35"/>
    <p:sldId id="1429" r:id="rId36"/>
    <p:sldId id="1430" r:id="rId37"/>
    <p:sldId id="1431" r:id="rId38"/>
    <p:sldId id="1432" r:id="rId39"/>
    <p:sldId id="1433" r:id="rId40"/>
    <p:sldId id="1434" r:id="rId41"/>
    <p:sldId id="1435" r:id="rId42"/>
    <p:sldId id="1436" r:id="rId43"/>
    <p:sldId id="1437" r:id="rId44"/>
    <p:sldId id="1438" r:id="rId45"/>
    <p:sldId id="1439" r:id="rId46"/>
    <p:sldId id="1440" r:id="rId47"/>
    <p:sldId id="1441" r:id="rId48"/>
    <p:sldId id="1442" r:id="rId49"/>
    <p:sldId id="1443" r:id="rId50"/>
    <p:sldId id="1444" r:id="rId51"/>
    <p:sldId id="1445" r:id="rId52"/>
    <p:sldId id="1446" r:id="rId53"/>
    <p:sldId id="1447" r:id="rId54"/>
    <p:sldId id="1448" r:id="rId55"/>
    <p:sldId id="1449" r:id="rId56"/>
    <p:sldId id="1450" r:id="rId57"/>
    <p:sldId id="1451" r:id="rId58"/>
    <p:sldId id="1452" r:id="rId59"/>
    <p:sldId id="1453" r:id="rId60"/>
    <p:sldId id="1454" r:id="rId61"/>
    <p:sldId id="1455" r:id="rId62"/>
    <p:sldId id="1456" r:id="rId63"/>
    <p:sldId id="1457" r:id="rId64"/>
    <p:sldId id="1458" r:id="rId65"/>
    <p:sldId id="1459" r:id="rId66"/>
    <p:sldId id="1460" r:id="rId67"/>
    <p:sldId id="1461" r:id="rId68"/>
    <p:sldId id="1462" r:id="rId69"/>
    <p:sldId id="1463" r:id="rId70"/>
    <p:sldId id="1464" r:id="rId71"/>
    <p:sldId id="1465" r:id="rId72"/>
    <p:sldId id="1466" r:id="rId73"/>
    <p:sldId id="1467" r:id="rId74"/>
    <p:sldId id="1468" r:id="rId75"/>
    <p:sldId id="1469" r:id="rId76"/>
    <p:sldId id="1470" r:id="rId77"/>
  </p:sldIdLst>
  <p:sldSz type="screen16x9" cy="6858000" cx="12192000"/>
  <p:notesSz cx="6858000" cy="9144000"/>
  <p:defaultText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clrMru>
    <a:srgbClr val="572B5C"/>
    <a:srgbClr val="B31166"/>
  </p:clrMru>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lastView="sldThumbnailView">
  <p:normalViewPr>
    <p:restoredLeft sz="15000" autoAdjust="0"/>
    <p:restoredTop sz="87211" autoAdjust="0"/>
  </p:normalViewPr>
  <p:slideViewPr>
    <p:cSldViewPr snapToGrid="0">
      <p:cViewPr varScale="1">
        <p:scale>
          <a:sx n="64" d="100"/>
          <a:sy n="64" d="100"/>
        </p:scale>
        <p:origin x="-984"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70" Type="http://schemas.openxmlformats.org/officeDocument/2006/relationships/slide" Target="slides/slide68.xml"/><Relationship Id="rId71" Type="http://schemas.openxmlformats.org/officeDocument/2006/relationships/slide" Target="slides/slide69.xml"/><Relationship Id="rId72" Type="http://schemas.openxmlformats.org/officeDocument/2006/relationships/slide" Target="slides/slide70.xml"/><Relationship Id="rId73" Type="http://schemas.openxmlformats.org/officeDocument/2006/relationships/slide" Target="slides/slide71.xml"/><Relationship Id="rId74" Type="http://schemas.openxmlformats.org/officeDocument/2006/relationships/slide" Target="slides/slide72.xml"/><Relationship Id="rId75" Type="http://schemas.openxmlformats.org/officeDocument/2006/relationships/slide" Target="slides/slide73.xml"/><Relationship Id="rId76" Type="http://schemas.openxmlformats.org/officeDocument/2006/relationships/slide" Target="slides/slide74.xml"/><Relationship Id="rId77" Type="http://schemas.openxmlformats.org/officeDocument/2006/relationships/slide" Target="slides/slide75.xml"/><Relationship Id="rId78" Type="http://schemas.openxmlformats.org/officeDocument/2006/relationships/tableStyles" Target="tableStyles.xml"/><Relationship Id="rId79" Type="http://schemas.openxmlformats.org/officeDocument/2006/relationships/presProps" Target="presProps.xml"/><Relationship Id="rId80" Type="http://schemas.openxmlformats.org/officeDocument/2006/relationships/viewProps" Target="viewProps.xml"/><Relationship Id="rId8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6602E2-3FE3-4DEC-AA64-19AEB7BBAC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B54CC11-DB2E-4F5E-86D9-7F97BEC8EBCF}">
      <dgm:prSet phldrT="[Text]" custT="1"/>
      <dgm:spPr>
        <a:noFill/>
        <a:ln w="76200">
          <a:solidFill>
            <a:schemeClr val="bg2"/>
          </a:solidFill>
        </a:ln>
        <a:effectLst>
          <a:innerShdw>
            <a:prstClr val="black"/>
          </a:innerShdw>
        </a:effectLst>
      </dgm:spPr>
      <dgm:t>
        <a:bodyPr/>
        <a:lstStyle/>
        <a:p>
          <a:pPr algn="ctr"/>
          <a:r>
            <a:rPr lang="en-US" sz="2800" dirty="0" smtClean="0">
              <a:ln>
                <a:noFill/>
              </a:ln>
              <a:solidFill>
                <a:schemeClr val="bg1"/>
              </a:solidFill>
              <a:latin typeface="Andalus" panose="02020603050405020304" pitchFamily="18" charset="-78"/>
              <a:cs typeface="Andalus" panose="02020603050405020304" pitchFamily="18" charset="-78"/>
            </a:rPr>
            <a:t>Insomnia</a:t>
          </a:r>
        </a:p>
        <a:p>
          <a:pPr algn="ctr"/>
          <a:r>
            <a:rPr lang="en-US" sz="2800" dirty="0" smtClean="0">
              <a:ln>
                <a:noFill/>
              </a:ln>
              <a:solidFill>
                <a:schemeClr val="bg1"/>
              </a:solidFill>
              <a:latin typeface="Andalus" panose="02020603050405020304" pitchFamily="18" charset="-78"/>
              <a:cs typeface="Andalus" panose="02020603050405020304" pitchFamily="18" charset="-78"/>
            </a:rPr>
            <a:t>Disorder</a:t>
          </a:r>
          <a:endParaRPr lang="en-US" sz="2800" dirty="0">
            <a:ln>
              <a:noFill/>
            </a:ln>
            <a:solidFill>
              <a:schemeClr val="bg1"/>
            </a:solidFill>
            <a:latin typeface="Andalus" panose="02020603050405020304" pitchFamily="18" charset="-78"/>
            <a:cs typeface="Andalus" panose="02020603050405020304" pitchFamily="18" charset="-78"/>
          </a:endParaRPr>
        </a:p>
      </dgm:t>
    </dgm:pt>
    <dgm:pt modelId="{F34EEC72-0593-44FB-AE3A-3BC7B4958190}" type="parTrans" cxnId="{DB908968-EC2F-4982-AB93-B87C45E4451A}">
      <dgm:prSet/>
      <dgm:spPr/>
      <dgm:t>
        <a:bodyPr/>
        <a:lstStyle/>
        <a:p>
          <a:endParaRPr lang="en-US">
            <a:solidFill>
              <a:schemeClr val="bg1"/>
            </a:solidFill>
            <a:latin typeface="Andalus" panose="02020603050405020304" pitchFamily="18" charset="-78"/>
            <a:cs typeface="Andalus" panose="02020603050405020304" pitchFamily="18" charset="-78"/>
          </a:endParaRPr>
        </a:p>
      </dgm:t>
    </dgm:pt>
    <dgm:pt modelId="{20F17BBF-70CA-4DB3-989E-425EB4B10804}" type="sibTrans" cxnId="{DB908968-EC2F-4982-AB93-B87C45E4451A}">
      <dgm:prSet/>
      <dgm:spPr/>
      <dgm:t>
        <a:bodyPr/>
        <a:lstStyle/>
        <a:p>
          <a:endParaRPr lang="en-US">
            <a:solidFill>
              <a:schemeClr val="bg1"/>
            </a:solidFill>
            <a:latin typeface="Andalus" panose="02020603050405020304" pitchFamily="18" charset="-78"/>
            <a:cs typeface="Andalus" panose="02020603050405020304" pitchFamily="18" charset="-78"/>
          </a:endParaRPr>
        </a:p>
      </dgm:t>
    </dgm:pt>
    <dgm:pt modelId="{F12CFB5D-2B5C-488A-8D54-58CFAC23C808}">
      <dgm:prSet phldrT="[Text]" custT="1"/>
      <dgm:spPr>
        <a:noFill/>
        <a:ln w="76200">
          <a:solidFill>
            <a:schemeClr val="bg2"/>
          </a:solidFill>
        </a:ln>
      </dgm:spPr>
      <dgm:t>
        <a:bodyPr/>
        <a:lstStyle/>
        <a:p>
          <a:r>
            <a:rPr lang="en-US" sz="2400" dirty="0" smtClean="0">
              <a:solidFill>
                <a:schemeClr val="bg1"/>
              </a:solidFill>
              <a:latin typeface="Andalus" panose="02020603050405020304" pitchFamily="18" charset="-78"/>
              <a:cs typeface="Andalus" panose="02020603050405020304" pitchFamily="18" charset="-78"/>
            </a:rPr>
            <a:t>Hypersomnolence</a:t>
          </a:r>
          <a:endParaRPr lang="en-US" sz="2800" dirty="0" smtClean="0">
            <a:solidFill>
              <a:schemeClr val="bg1"/>
            </a:solidFill>
            <a:latin typeface="Andalus" panose="02020603050405020304" pitchFamily="18" charset="-78"/>
            <a:cs typeface="Andalus" panose="02020603050405020304" pitchFamily="18" charset="-78"/>
          </a:endParaRPr>
        </a:p>
        <a:p>
          <a:r>
            <a:rPr lang="en-US" sz="2800" dirty="0" smtClean="0">
              <a:solidFill>
                <a:schemeClr val="bg1"/>
              </a:solidFill>
              <a:latin typeface="Andalus" panose="02020603050405020304" pitchFamily="18" charset="-78"/>
              <a:cs typeface="Andalus" panose="02020603050405020304" pitchFamily="18" charset="-78"/>
            </a:rPr>
            <a:t>Disorder</a:t>
          </a:r>
          <a:endParaRPr lang="en-US" sz="2800" dirty="0">
            <a:solidFill>
              <a:schemeClr val="bg1"/>
            </a:solidFill>
            <a:latin typeface="Andalus" panose="02020603050405020304" pitchFamily="18" charset="-78"/>
            <a:cs typeface="Andalus" panose="02020603050405020304" pitchFamily="18" charset="-78"/>
          </a:endParaRPr>
        </a:p>
      </dgm:t>
    </dgm:pt>
    <dgm:pt modelId="{4A1BE077-0D05-41E4-B0CC-2641FECA83B0}" type="parTrans" cxnId="{074D426F-C7C3-49B9-82B2-FF1DA69B1594}">
      <dgm:prSet/>
      <dgm:spPr/>
      <dgm:t>
        <a:bodyPr/>
        <a:lstStyle/>
        <a:p>
          <a:endParaRPr lang="en-US">
            <a:solidFill>
              <a:schemeClr val="bg1"/>
            </a:solidFill>
            <a:latin typeface="Andalus" panose="02020603050405020304" pitchFamily="18" charset="-78"/>
            <a:cs typeface="Andalus" panose="02020603050405020304" pitchFamily="18" charset="-78"/>
          </a:endParaRPr>
        </a:p>
      </dgm:t>
    </dgm:pt>
    <dgm:pt modelId="{454FA73A-69B6-4B1B-AFFD-8D559EF9F456}" type="sibTrans" cxnId="{074D426F-C7C3-49B9-82B2-FF1DA69B1594}">
      <dgm:prSet/>
      <dgm:spPr/>
      <dgm:t>
        <a:bodyPr/>
        <a:lstStyle/>
        <a:p>
          <a:endParaRPr lang="en-US">
            <a:solidFill>
              <a:schemeClr val="bg1"/>
            </a:solidFill>
            <a:latin typeface="Andalus" panose="02020603050405020304" pitchFamily="18" charset="-78"/>
            <a:cs typeface="Andalus" panose="02020603050405020304" pitchFamily="18" charset="-78"/>
          </a:endParaRPr>
        </a:p>
      </dgm:t>
    </dgm:pt>
    <dgm:pt modelId="{DCA796BF-28D7-4A14-ABC5-1ED10D735D87}">
      <dgm:prSet phldrT="[Text]" custT="1"/>
      <dgm:spPr>
        <a:noFill/>
        <a:ln w="76200">
          <a:solidFill>
            <a:schemeClr val="bg2"/>
          </a:solidFill>
        </a:ln>
      </dgm:spPr>
      <dgm:t>
        <a:bodyPr/>
        <a:lstStyle/>
        <a:p>
          <a:r>
            <a:rPr lang="en-US" sz="2800" dirty="0" smtClean="0">
              <a:solidFill>
                <a:schemeClr val="bg1"/>
              </a:solidFill>
              <a:latin typeface="Andalus" panose="02020603050405020304" pitchFamily="18" charset="-78"/>
              <a:cs typeface="Andalus" panose="02020603050405020304" pitchFamily="18" charset="-78"/>
            </a:rPr>
            <a:t>Narcolepsy</a:t>
          </a:r>
        </a:p>
        <a:p>
          <a:r>
            <a:rPr lang="en-US" sz="2800" dirty="0" smtClean="0">
              <a:solidFill>
                <a:schemeClr val="bg1"/>
              </a:solidFill>
              <a:latin typeface="Andalus" panose="02020603050405020304" pitchFamily="18" charset="-78"/>
              <a:cs typeface="Andalus" panose="02020603050405020304" pitchFamily="18" charset="-78"/>
            </a:rPr>
            <a:t>Disorder</a:t>
          </a:r>
          <a:endParaRPr lang="en-US" sz="2800" dirty="0">
            <a:solidFill>
              <a:schemeClr val="bg1"/>
            </a:solidFill>
            <a:latin typeface="Andalus" panose="02020603050405020304" pitchFamily="18" charset="-78"/>
            <a:cs typeface="Andalus" panose="02020603050405020304" pitchFamily="18" charset="-78"/>
          </a:endParaRPr>
        </a:p>
      </dgm:t>
    </dgm:pt>
    <dgm:pt modelId="{0257753F-3CE1-46FD-965B-67AD32FDA779}" type="parTrans" cxnId="{32E6FB92-8ADE-497E-B380-EBAD3895637A}">
      <dgm:prSet/>
      <dgm:spPr/>
      <dgm:t>
        <a:bodyPr/>
        <a:lstStyle/>
        <a:p>
          <a:endParaRPr lang="en-US">
            <a:solidFill>
              <a:schemeClr val="bg1"/>
            </a:solidFill>
            <a:latin typeface="Andalus" panose="02020603050405020304" pitchFamily="18" charset="-78"/>
            <a:cs typeface="Andalus" panose="02020603050405020304" pitchFamily="18" charset="-78"/>
          </a:endParaRPr>
        </a:p>
      </dgm:t>
    </dgm:pt>
    <dgm:pt modelId="{B986CBE6-DDD9-41C3-AD62-1F751952C74B}" type="sibTrans" cxnId="{32E6FB92-8ADE-497E-B380-EBAD3895637A}">
      <dgm:prSet/>
      <dgm:spPr/>
      <dgm:t>
        <a:bodyPr/>
        <a:lstStyle/>
        <a:p>
          <a:endParaRPr lang="en-US">
            <a:solidFill>
              <a:schemeClr val="bg1"/>
            </a:solidFill>
            <a:latin typeface="Andalus" panose="02020603050405020304" pitchFamily="18" charset="-78"/>
            <a:cs typeface="Andalus" panose="02020603050405020304" pitchFamily="18" charset="-78"/>
          </a:endParaRPr>
        </a:p>
      </dgm:t>
    </dgm:pt>
    <dgm:pt modelId="{9F6808E0-7598-4ACA-ACBD-661305F4DF8E}" type="pres">
      <dgm:prSet presAssocID="{C66602E2-3FE3-4DEC-AA64-19AEB7BBAC8B}" presName="diagram" presStyleCnt="0">
        <dgm:presLayoutVars>
          <dgm:dir/>
          <dgm:resizeHandles val="exact"/>
        </dgm:presLayoutVars>
      </dgm:prSet>
      <dgm:spPr/>
      <dgm:t>
        <a:bodyPr/>
        <a:lstStyle/>
        <a:p>
          <a:endParaRPr lang="en-US"/>
        </a:p>
      </dgm:t>
    </dgm:pt>
    <dgm:pt modelId="{438E7499-6FC0-41BD-8E45-49E4EC6E6C8F}" type="pres">
      <dgm:prSet presAssocID="{4B54CC11-DB2E-4F5E-86D9-7F97BEC8EBCF}" presName="node" presStyleLbl="node1" presStyleIdx="0" presStyleCnt="3">
        <dgm:presLayoutVars>
          <dgm:bulletEnabled val="1"/>
        </dgm:presLayoutVars>
      </dgm:prSet>
      <dgm:spPr/>
      <dgm:t>
        <a:bodyPr/>
        <a:lstStyle/>
        <a:p>
          <a:endParaRPr lang="en-US"/>
        </a:p>
      </dgm:t>
    </dgm:pt>
    <dgm:pt modelId="{CBCD64E8-1141-41D6-821A-8681BBE91C3B}" type="pres">
      <dgm:prSet presAssocID="{20F17BBF-70CA-4DB3-989E-425EB4B10804}" presName="sibTrans" presStyleCnt="0"/>
      <dgm:spPr/>
    </dgm:pt>
    <dgm:pt modelId="{6B78940E-305B-4972-8786-46AF46FF29C4}" type="pres">
      <dgm:prSet presAssocID="{F12CFB5D-2B5C-488A-8D54-58CFAC23C808}" presName="node" presStyleLbl="node1" presStyleIdx="1" presStyleCnt="3">
        <dgm:presLayoutVars>
          <dgm:bulletEnabled val="1"/>
        </dgm:presLayoutVars>
      </dgm:prSet>
      <dgm:spPr/>
      <dgm:t>
        <a:bodyPr/>
        <a:lstStyle/>
        <a:p>
          <a:endParaRPr lang="en-US"/>
        </a:p>
      </dgm:t>
    </dgm:pt>
    <dgm:pt modelId="{58C5B0D0-D900-4708-8A7F-8FE0BB0DC5FF}" type="pres">
      <dgm:prSet presAssocID="{454FA73A-69B6-4B1B-AFFD-8D559EF9F456}" presName="sibTrans" presStyleCnt="0"/>
      <dgm:spPr/>
    </dgm:pt>
    <dgm:pt modelId="{4890D2C5-5FEE-4AEC-889D-7B8975E36D31}" type="pres">
      <dgm:prSet presAssocID="{DCA796BF-28D7-4A14-ABC5-1ED10D735D87}" presName="node" presStyleLbl="node1" presStyleIdx="2" presStyleCnt="3">
        <dgm:presLayoutVars>
          <dgm:bulletEnabled val="1"/>
        </dgm:presLayoutVars>
      </dgm:prSet>
      <dgm:spPr/>
      <dgm:t>
        <a:bodyPr/>
        <a:lstStyle/>
        <a:p>
          <a:endParaRPr lang="en-US"/>
        </a:p>
      </dgm:t>
    </dgm:pt>
  </dgm:ptLst>
  <dgm:cxnLst>
    <dgm:cxn modelId="{43E4548C-1E6F-49C7-B13C-61D60B13500E}" type="presOf" srcId="{DCA796BF-28D7-4A14-ABC5-1ED10D735D87}" destId="{4890D2C5-5FEE-4AEC-889D-7B8975E36D31}" srcOrd="0" destOrd="0" presId="urn:microsoft.com/office/officeart/2005/8/layout/default"/>
    <dgm:cxn modelId="{DB908968-EC2F-4982-AB93-B87C45E4451A}" srcId="{C66602E2-3FE3-4DEC-AA64-19AEB7BBAC8B}" destId="{4B54CC11-DB2E-4F5E-86D9-7F97BEC8EBCF}" srcOrd="0" destOrd="0" parTransId="{F34EEC72-0593-44FB-AE3A-3BC7B4958190}" sibTransId="{20F17BBF-70CA-4DB3-989E-425EB4B10804}"/>
    <dgm:cxn modelId="{19EB6248-596D-4470-A796-8857A27372DE}" type="presOf" srcId="{F12CFB5D-2B5C-488A-8D54-58CFAC23C808}" destId="{6B78940E-305B-4972-8786-46AF46FF29C4}" srcOrd="0" destOrd="0" presId="urn:microsoft.com/office/officeart/2005/8/layout/default"/>
    <dgm:cxn modelId="{4F6737FB-9576-4304-AAC6-23069F6C928A}" type="presOf" srcId="{4B54CC11-DB2E-4F5E-86D9-7F97BEC8EBCF}" destId="{438E7499-6FC0-41BD-8E45-49E4EC6E6C8F}" srcOrd="0" destOrd="0" presId="urn:microsoft.com/office/officeart/2005/8/layout/default"/>
    <dgm:cxn modelId="{32E6FB92-8ADE-497E-B380-EBAD3895637A}" srcId="{C66602E2-3FE3-4DEC-AA64-19AEB7BBAC8B}" destId="{DCA796BF-28D7-4A14-ABC5-1ED10D735D87}" srcOrd="2" destOrd="0" parTransId="{0257753F-3CE1-46FD-965B-67AD32FDA779}" sibTransId="{B986CBE6-DDD9-41C3-AD62-1F751952C74B}"/>
    <dgm:cxn modelId="{6C278253-43FD-46AF-AF42-4AE2042F3DB7}" type="presOf" srcId="{C66602E2-3FE3-4DEC-AA64-19AEB7BBAC8B}" destId="{9F6808E0-7598-4ACA-ACBD-661305F4DF8E}" srcOrd="0" destOrd="0" presId="urn:microsoft.com/office/officeart/2005/8/layout/default"/>
    <dgm:cxn modelId="{074D426F-C7C3-49B9-82B2-FF1DA69B1594}" srcId="{C66602E2-3FE3-4DEC-AA64-19AEB7BBAC8B}" destId="{F12CFB5D-2B5C-488A-8D54-58CFAC23C808}" srcOrd="1" destOrd="0" parTransId="{4A1BE077-0D05-41E4-B0CC-2641FECA83B0}" sibTransId="{454FA73A-69B6-4B1B-AFFD-8D559EF9F456}"/>
    <dgm:cxn modelId="{AA2A895A-5FBD-4B56-AA28-54C1ED6FD9C1}" type="presParOf" srcId="{9F6808E0-7598-4ACA-ACBD-661305F4DF8E}" destId="{438E7499-6FC0-41BD-8E45-49E4EC6E6C8F}" srcOrd="0" destOrd="0" presId="urn:microsoft.com/office/officeart/2005/8/layout/default"/>
    <dgm:cxn modelId="{39807B35-1823-43BE-84A4-737A814C6327}" type="presParOf" srcId="{9F6808E0-7598-4ACA-ACBD-661305F4DF8E}" destId="{CBCD64E8-1141-41D6-821A-8681BBE91C3B}" srcOrd="1" destOrd="0" presId="urn:microsoft.com/office/officeart/2005/8/layout/default"/>
    <dgm:cxn modelId="{B080C203-D67C-40D5-B3D2-6F752008DE6A}" type="presParOf" srcId="{9F6808E0-7598-4ACA-ACBD-661305F4DF8E}" destId="{6B78940E-305B-4972-8786-46AF46FF29C4}" srcOrd="2" destOrd="0" presId="urn:microsoft.com/office/officeart/2005/8/layout/default"/>
    <dgm:cxn modelId="{1906C470-CCB5-48D8-8EC3-1133D34F7467}" type="presParOf" srcId="{9F6808E0-7598-4ACA-ACBD-661305F4DF8E}" destId="{58C5B0D0-D900-4708-8A7F-8FE0BB0DC5FF}" srcOrd="3" destOrd="0" presId="urn:microsoft.com/office/officeart/2005/8/layout/default"/>
    <dgm:cxn modelId="{2A9643E9-0ED7-4FC3-9D9F-B82B51E5D867}" type="presParOf" srcId="{9F6808E0-7598-4ACA-ACBD-661305F4DF8E}" destId="{4890D2C5-5FEE-4AEC-889D-7B8975E36D31}" srcOrd="4" destOrd="0" presId="urn:microsoft.com/office/officeart/2005/8/layout/default"/>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6602E2-3FE3-4DEC-AA64-19AEB7BBAC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B54CC11-DB2E-4F5E-86D9-7F97BEC8EBCF}">
      <dgm:prSet phldrT="[Text]" custT="1"/>
      <dgm:spPr>
        <a:noFill/>
        <a:ln w="76200">
          <a:solidFill>
            <a:schemeClr val="bg2"/>
          </a:solidFill>
        </a:ln>
        <a:effectLst>
          <a:innerShdw>
            <a:prstClr val="black"/>
          </a:innerShdw>
        </a:effectLst>
      </dgm:spPr>
      <dgm:t>
        <a:bodyPr/>
        <a:lstStyle/>
        <a:p>
          <a:pPr algn="ctr"/>
          <a:r>
            <a:rPr lang="en-US" sz="2800" dirty="0" smtClean="0"/>
            <a:t>Obstructive sleep apnea hypopnea</a:t>
          </a:r>
          <a:endParaRPr lang="en-US" sz="2800" dirty="0">
            <a:ln>
              <a:noFill/>
            </a:ln>
            <a:latin typeface="Andalus" panose="02020603050405020304" pitchFamily="18" charset="-78"/>
            <a:cs typeface="Andalus" panose="02020603050405020304" pitchFamily="18" charset="-78"/>
          </a:endParaRPr>
        </a:p>
      </dgm:t>
    </dgm:pt>
    <dgm:pt modelId="{F34EEC72-0593-44FB-AE3A-3BC7B4958190}" type="parTrans" cxnId="{DB908968-EC2F-4982-AB93-B87C45E4451A}">
      <dgm:prSet/>
      <dgm:spPr/>
      <dgm:t>
        <a:bodyPr/>
        <a:lstStyle/>
        <a:p>
          <a:endParaRPr lang="en-US">
            <a:latin typeface="Andalus" panose="02020603050405020304" pitchFamily="18" charset="-78"/>
            <a:cs typeface="Andalus" panose="02020603050405020304" pitchFamily="18" charset="-78"/>
          </a:endParaRPr>
        </a:p>
      </dgm:t>
    </dgm:pt>
    <dgm:pt modelId="{20F17BBF-70CA-4DB3-989E-425EB4B10804}" type="sibTrans" cxnId="{DB908968-EC2F-4982-AB93-B87C45E4451A}">
      <dgm:prSet/>
      <dgm:spPr/>
      <dgm:t>
        <a:bodyPr/>
        <a:lstStyle/>
        <a:p>
          <a:endParaRPr lang="en-US">
            <a:latin typeface="Andalus" panose="02020603050405020304" pitchFamily="18" charset="-78"/>
            <a:cs typeface="Andalus" panose="02020603050405020304" pitchFamily="18" charset="-78"/>
          </a:endParaRPr>
        </a:p>
      </dgm:t>
    </dgm:pt>
    <dgm:pt modelId="{F12CFB5D-2B5C-488A-8D54-58CFAC23C808}">
      <dgm:prSet phldrT="[Text]" custT="1"/>
      <dgm:spPr>
        <a:noFill/>
        <a:ln w="76200">
          <a:solidFill>
            <a:schemeClr val="bg2"/>
          </a:solidFill>
        </a:ln>
      </dgm:spPr>
      <dgm:t>
        <a:bodyPr/>
        <a:lstStyle/>
        <a:p>
          <a:r>
            <a:rPr lang="en-US" sz="2400" dirty="0" smtClean="0"/>
            <a:t>Central sleep apnea</a:t>
          </a:r>
          <a:endParaRPr lang="en-US" sz="2800" dirty="0">
            <a:latin typeface="Andalus" panose="02020603050405020304" pitchFamily="18" charset="-78"/>
            <a:cs typeface="Andalus" panose="02020603050405020304" pitchFamily="18" charset="-78"/>
          </a:endParaRPr>
        </a:p>
      </dgm:t>
    </dgm:pt>
    <dgm:pt modelId="{4A1BE077-0D05-41E4-B0CC-2641FECA83B0}" type="parTrans" cxnId="{074D426F-C7C3-49B9-82B2-FF1DA69B1594}">
      <dgm:prSet/>
      <dgm:spPr/>
      <dgm:t>
        <a:bodyPr/>
        <a:lstStyle/>
        <a:p>
          <a:endParaRPr lang="en-US">
            <a:latin typeface="Andalus" panose="02020603050405020304" pitchFamily="18" charset="-78"/>
            <a:cs typeface="Andalus" panose="02020603050405020304" pitchFamily="18" charset="-78"/>
          </a:endParaRPr>
        </a:p>
      </dgm:t>
    </dgm:pt>
    <dgm:pt modelId="{454FA73A-69B6-4B1B-AFFD-8D559EF9F456}" type="sibTrans" cxnId="{074D426F-C7C3-49B9-82B2-FF1DA69B1594}">
      <dgm:prSet/>
      <dgm:spPr/>
      <dgm:t>
        <a:bodyPr/>
        <a:lstStyle/>
        <a:p>
          <a:endParaRPr lang="en-US">
            <a:latin typeface="Andalus" panose="02020603050405020304" pitchFamily="18" charset="-78"/>
            <a:cs typeface="Andalus" panose="02020603050405020304" pitchFamily="18" charset="-78"/>
          </a:endParaRPr>
        </a:p>
      </dgm:t>
    </dgm:pt>
    <dgm:pt modelId="{DCA796BF-28D7-4A14-ABC5-1ED10D735D87}">
      <dgm:prSet phldrT="[Text]" custT="1"/>
      <dgm:spPr>
        <a:noFill/>
        <a:ln w="76200">
          <a:solidFill>
            <a:schemeClr val="bg2"/>
          </a:solidFill>
        </a:ln>
      </dgm:spPr>
      <dgm:t>
        <a:bodyPr/>
        <a:lstStyle/>
        <a:p>
          <a:r>
            <a:rPr lang="en-US" sz="2800" dirty="0" smtClean="0"/>
            <a:t>Sleep related hypoventilation</a:t>
          </a:r>
          <a:endParaRPr lang="en-US" sz="2800" dirty="0">
            <a:latin typeface="Andalus" panose="02020603050405020304" pitchFamily="18" charset="-78"/>
            <a:cs typeface="Andalus" panose="02020603050405020304" pitchFamily="18" charset="-78"/>
          </a:endParaRPr>
        </a:p>
      </dgm:t>
    </dgm:pt>
    <dgm:pt modelId="{0257753F-3CE1-46FD-965B-67AD32FDA779}" type="parTrans" cxnId="{32E6FB92-8ADE-497E-B380-EBAD3895637A}">
      <dgm:prSet/>
      <dgm:spPr/>
      <dgm:t>
        <a:bodyPr/>
        <a:lstStyle/>
        <a:p>
          <a:endParaRPr lang="en-US">
            <a:latin typeface="Andalus" panose="02020603050405020304" pitchFamily="18" charset="-78"/>
            <a:cs typeface="Andalus" panose="02020603050405020304" pitchFamily="18" charset="-78"/>
          </a:endParaRPr>
        </a:p>
      </dgm:t>
    </dgm:pt>
    <dgm:pt modelId="{B986CBE6-DDD9-41C3-AD62-1F751952C74B}" type="sibTrans" cxnId="{32E6FB92-8ADE-497E-B380-EBAD3895637A}">
      <dgm:prSet/>
      <dgm:spPr/>
      <dgm:t>
        <a:bodyPr/>
        <a:lstStyle/>
        <a:p>
          <a:endParaRPr lang="en-US">
            <a:latin typeface="Andalus" panose="02020603050405020304" pitchFamily="18" charset="-78"/>
            <a:cs typeface="Andalus" panose="02020603050405020304" pitchFamily="18" charset="-78"/>
          </a:endParaRPr>
        </a:p>
      </dgm:t>
    </dgm:pt>
    <dgm:pt modelId="{9F6808E0-7598-4ACA-ACBD-661305F4DF8E}" type="pres">
      <dgm:prSet presAssocID="{C66602E2-3FE3-4DEC-AA64-19AEB7BBAC8B}" presName="diagram" presStyleCnt="0">
        <dgm:presLayoutVars>
          <dgm:dir/>
          <dgm:resizeHandles val="exact"/>
        </dgm:presLayoutVars>
      </dgm:prSet>
      <dgm:spPr/>
      <dgm:t>
        <a:bodyPr/>
        <a:lstStyle/>
        <a:p>
          <a:endParaRPr lang="en-US"/>
        </a:p>
      </dgm:t>
    </dgm:pt>
    <dgm:pt modelId="{438E7499-6FC0-41BD-8E45-49E4EC6E6C8F}" type="pres">
      <dgm:prSet presAssocID="{4B54CC11-DB2E-4F5E-86D9-7F97BEC8EBCF}" presName="node" presStyleLbl="node1" presStyleIdx="0" presStyleCnt="3">
        <dgm:presLayoutVars>
          <dgm:bulletEnabled val="1"/>
        </dgm:presLayoutVars>
      </dgm:prSet>
      <dgm:spPr/>
      <dgm:t>
        <a:bodyPr/>
        <a:lstStyle/>
        <a:p>
          <a:endParaRPr lang="en-US"/>
        </a:p>
      </dgm:t>
    </dgm:pt>
    <dgm:pt modelId="{CBCD64E8-1141-41D6-821A-8681BBE91C3B}" type="pres">
      <dgm:prSet presAssocID="{20F17BBF-70CA-4DB3-989E-425EB4B10804}" presName="sibTrans" presStyleCnt="0"/>
      <dgm:spPr/>
    </dgm:pt>
    <dgm:pt modelId="{6B78940E-305B-4972-8786-46AF46FF29C4}" type="pres">
      <dgm:prSet presAssocID="{F12CFB5D-2B5C-488A-8D54-58CFAC23C808}" presName="node" presStyleLbl="node1" presStyleIdx="1" presStyleCnt="3">
        <dgm:presLayoutVars>
          <dgm:bulletEnabled val="1"/>
        </dgm:presLayoutVars>
      </dgm:prSet>
      <dgm:spPr/>
      <dgm:t>
        <a:bodyPr/>
        <a:lstStyle/>
        <a:p>
          <a:endParaRPr lang="en-US"/>
        </a:p>
      </dgm:t>
    </dgm:pt>
    <dgm:pt modelId="{58C5B0D0-D900-4708-8A7F-8FE0BB0DC5FF}" type="pres">
      <dgm:prSet presAssocID="{454FA73A-69B6-4B1B-AFFD-8D559EF9F456}" presName="sibTrans" presStyleCnt="0"/>
      <dgm:spPr/>
    </dgm:pt>
    <dgm:pt modelId="{4890D2C5-5FEE-4AEC-889D-7B8975E36D31}" type="pres">
      <dgm:prSet presAssocID="{DCA796BF-28D7-4A14-ABC5-1ED10D735D87}" presName="node" presStyleLbl="node1" presStyleIdx="2" presStyleCnt="3">
        <dgm:presLayoutVars>
          <dgm:bulletEnabled val="1"/>
        </dgm:presLayoutVars>
      </dgm:prSet>
      <dgm:spPr/>
      <dgm:t>
        <a:bodyPr/>
        <a:lstStyle/>
        <a:p>
          <a:endParaRPr lang="en-US"/>
        </a:p>
      </dgm:t>
    </dgm:pt>
  </dgm:ptLst>
  <dgm:cxnLst>
    <dgm:cxn modelId="{DB908968-EC2F-4982-AB93-B87C45E4451A}" srcId="{C66602E2-3FE3-4DEC-AA64-19AEB7BBAC8B}" destId="{4B54CC11-DB2E-4F5E-86D9-7F97BEC8EBCF}" srcOrd="0" destOrd="0" parTransId="{F34EEC72-0593-44FB-AE3A-3BC7B4958190}" sibTransId="{20F17BBF-70CA-4DB3-989E-425EB4B10804}"/>
    <dgm:cxn modelId="{6B773B3C-78F4-4556-826B-88E9CED35871}" type="presOf" srcId="{4B54CC11-DB2E-4F5E-86D9-7F97BEC8EBCF}" destId="{438E7499-6FC0-41BD-8E45-49E4EC6E6C8F}" srcOrd="0" destOrd="0" presId="urn:microsoft.com/office/officeart/2005/8/layout/default"/>
    <dgm:cxn modelId="{02D93314-3EB7-408F-A4AC-2A8E69DB12DB}" type="presOf" srcId="{F12CFB5D-2B5C-488A-8D54-58CFAC23C808}" destId="{6B78940E-305B-4972-8786-46AF46FF29C4}" srcOrd="0" destOrd="0" presId="urn:microsoft.com/office/officeart/2005/8/layout/default"/>
    <dgm:cxn modelId="{32E6FB92-8ADE-497E-B380-EBAD3895637A}" srcId="{C66602E2-3FE3-4DEC-AA64-19AEB7BBAC8B}" destId="{DCA796BF-28D7-4A14-ABC5-1ED10D735D87}" srcOrd="2" destOrd="0" parTransId="{0257753F-3CE1-46FD-965B-67AD32FDA779}" sibTransId="{B986CBE6-DDD9-41C3-AD62-1F751952C74B}"/>
    <dgm:cxn modelId="{29220075-CD74-40D0-B773-2A92D49AE81E}" type="presOf" srcId="{C66602E2-3FE3-4DEC-AA64-19AEB7BBAC8B}" destId="{9F6808E0-7598-4ACA-ACBD-661305F4DF8E}" srcOrd="0" destOrd="0" presId="urn:microsoft.com/office/officeart/2005/8/layout/default"/>
    <dgm:cxn modelId="{074D426F-C7C3-49B9-82B2-FF1DA69B1594}" srcId="{C66602E2-3FE3-4DEC-AA64-19AEB7BBAC8B}" destId="{F12CFB5D-2B5C-488A-8D54-58CFAC23C808}" srcOrd="1" destOrd="0" parTransId="{4A1BE077-0D05-41E4-B0CC-2641FECA83B0}" sibTransId="{454FA73A-69B6-4B1B-AFFD-8D559EF9F456}"/>
    <dgm:cxn modelId="{6B900139-3E14-4364-99F8-D32162AE8A22}" type="presOf" srcId="{DCA796BF-28D7-4A14-ABC5-1ED10D735D87}" destId="{4890D2C5-5FEE-4AEC-889D-7B8975E36D31}" srcOrd="0" destOrd="0" presId="urn:microsoft.com/office/officeart/2005/8/layout/default"/>
    <dgm:cxn modelId="{D91931FC-29FE-4D48-BD21-A56D7E7DF134}" type="presParOf" srcId="{9F6808E0-7598-4ACA-ACBD-661305F4DF8E}" destId="{438E7499-6FC0-41BD-8E45-49E4EC6E6C8F}" srcOrd="0" destOrd="0" presId="urn:microsoft.com/office/officeart/2005/8/layout/default"/>
    <dgm:cxn modelId="{A1783C21-0BB7-43C7-9C92-95D683A4FC2B}" type="presParOf" srcId="{9F6808E0-7598-4ACA-ACBD-661305F4DF8E}" destId="{CBCD64E8-1141-41D6-821A-8681BBE91C3B}" srcOrd="1" destOrd="0" presId="urn:microsoft.com/office/officeart/2005/8/layout/default"/>
    <dgm:cxn modelId="{DF075EA4-2920-4AAF-8993-4790DA63CD6E}" type="presParOf" srcId="{9F6808E0-7598-4ACA-ACBD-661305F4DF8E}" destId="{6B78940E-305B-4972-8786-46AF46FF29C4}" srcOrd="2" destOrd="0" presId="urn:microsoft.com/office/officeart/2005/8/layout/default"/>
    <dgm:cxn modelId="{759C4FD3-AA54-4413-8029-CCA3DF634A2D}" type="presParOf" srcId="{9F6808E0-7598-4ACA-ACBD-661305F4DF8E}" destId="{58C5B0D0-D900-4708-8A7F-8FE0BB0DC5FF}" srcOrd="3" destOrd="0" presId="urn:microsoft.com/office/officeart/2005/8/layout/default"/>
    <dgm:cxn modelId="{C35C62DD-05B0-4D93-BCA9-2FFF235F7E3E}" type="presParOf" srcId="{9F6808E0-7598-4ACA-ACBD-661305F4DF8E}" destId="{4890D2C5-5FEE-4AEC-889D-7B8975E36D31}" srcOrd="4" destOrd="0" presId="urn:microsoft.com/office/officeart/2005/8/layout/default"/>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6602E2-3FE3-4DEC-AA64-19AEB7BBAC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B54CC11-DB2E-4F5E-86D9-7F97BEC8EBCF}">
      <dgm:prSet phldrT="[Text]" custT="1"/>
      <dgm:spPr>
        <a:noFill/>
        <a:ln w="76200">
          <a:solidFill>
            <a:schemeClr val="bg2"/>
          </a:solidFill>
        </a:ln>
        <a:effectLst>
          <a:innerShdw>
            <a:prstClr val="black"/>
          </a:innerShdw>
        </a:effectLst>
      </dgm:spPr>
      <dgm:t>
        <a:bodyPr/>
        <a:lstStyle/>
        <a:p>
          <a:pPr algn="ctr"/>
          <a:r>
            <a:rPr lang="en-US" sz="2800" dirty="0" smtClean="0"/>
            <a:t>Non-Rapid Eye Movement (NREM) Sleep Arousal Disorders</a:t>
          </a:r>
          <a:endParaRPr lang="en-US" sz="2800" dirty="0">
            <a:ln>
              <a:noFill/>
            </a:ln>
            <a:latin typeface="Andalus" panose="02020603050405020304" pitchFamily="18" charset="-78"/>
            <a:cs typeface="Andalus" panose="02020603050405020304" pitchFamily="18" charset="-78"/>
          </a:endParaRPr>
        </a:p>
      </dgm:t>
    </dgm:pt>
    <dgm:pt modelId="{F34EEC72-0593-44FB-AE3A-3BC7B4958190}" type="parTrans" cxnId="{DB908968-EC2F-4982-AB93-B87C45E4451A}">
      <dgm:prSet/>
      <dgm:spPr/>
      <dgm:t>
        <a:bodyPr/>
        <a:lstStyle/>
        <a:p>
          <a:endParaRPr lang="en-US">
            <a:latin typeface="Andalus" panose="02020603050405020304" pitchFamily="18" charset="-78"/>
            <a:cs typeface="Andalus" panose="02020603050405020304" pitchFamily="18" charset="-78"/>
          </a:endParaRPr>
        </a:p>
      </dgm:t>
    </dgm:pt>
    <dgm:pt modelId="{20F17BBF-70CA-4DB3-989E-425EB4B10804}" type="sibTrans" cxnId="{DB908968-EC2F-4982-AB93-B87C45E4451A}">
      <dgm:prSet/>
      <dgm:spPr/>
      <dgm:t>
        <a:bodyPr/>
        <a:lstStyle/>
        <a:p>
          <a:endParaRPr lang="en-US">
            <a:latin typeface="Andalus" panose="02020603050405020304" pitchFamily="18" charset="-78"/>
            <a:cs typeface="Andalus" panose="02020603050405020304" pitchFamily="18" charset="-78"/>
          </a:endParaRPr>
        </a:p>
      </dgm:t>
    </dgm:pt>
    <dgm:pt modelId="{F12CFB5D-2B5C-488A-8D54-58CFAC23C808}">
      <dgm:prSet phldrT="[Text]" custT="1"/>
      <dgm:spPr>
        <a:noFill/>
        <a:ln w="76200">
          <a:solidFill>
            <a:schemeClr val="bg2"/>
          </a:solidFill>
        </a:ln>
      </dgm:spPr>
      <dgm:t>
        <a:bodyPr/>
        <a:lstStyle/>
        <a:p>
          <a:r>
            <a:rPr lang="en-US" sz="2400" dirty="0" smtClean="0"/>
            <a:t>Nightmare</a:t>
          </a:r>
        </a:p>
        <a:p>
          <a:r>
            <a:rPr lang="en-US" sz="2400" dirty="0" smtClean="0"/>
            <a:t>Disorders</a:t>
          </a:r>
          <a:endParaRPr lang="en-US" sz="2800" dirty="0">
            <a:latin typeface="Andalus" panose="02020603050405020304" pitchFamily="18" charset="-78"/>
            <a:cs typeface="Andalus" panose="02020603050405020304" pitchFamily="18" charset="-78"/>
          </a:endParaRPr>
        </a:p>
      </dgm:t>
    </dgm:pt>
    <dgm:pt modelId="{4A1BE077-0D05-41E4-B0CC-2641FECA83B0}" type="parTrans" cxnId="{074D426F-C7C3-49B9-82B2-FF1DA69B1594}">
      <dgm:prSet/>
      <dgm:spPr/>
      <dgm:t>
        <a:bodyPr/>
        <a:lstStyle/>
        <a:p>
          <a:endParaRPr lang="en-US">
            <a:latin typeface="Andalus" panose="02020603050405020304" pitchFamily="18" charset="-78"/>
            <a:cs typeface="Andalus" panose="02020603050405020304" pitchFamily="18" charset="-78"/>
          </a:endParaRPr>
        </a:p>
      </dgm:t>
    </dgm:pt>
    <dgm:pt modelId="{454FA73A-69B6-4B1B-AFFD-8D559EF9F456}" type="sibTrans" cxnId="{074D426F-C7C3-49B9-82B2-FF1DA69B1594}">
      <dgm:prSet/>
      <dgm:spPr/>
      <dgm:t>
        <a:bodyPr/>
        <a:lstStyle/>
        <a:p>
          <a:endParaRPr lang="en-US">
            <a:latin typeface="Andalus" panose="02020603050405020304" pitchFamily="18" charset="-78"/>
            <a:cs typeface="Andalus" panose="02020603050405020304" pitchFamily="18" charset="-78"/>
          </a:endParaRPr>
        </a:p>
      </dgm:t>
    </dgm:pt>
    <dgm:pt modelId="{DCA796BF-28D7-4A14-ABC5-1ED10D735D87}">
      <dgm:prSet phldrT="[Text]" custT="1"/>
      <dgm:spPr>
        <a:noFill/>
        <a:ln w="76200">
          <a:solidFill>
            <a:schemeClr val="bg2"/>
          </a:solidFill>
        </a:ln>
      </dgm:spPr>
      <dgm:t>
        <a:bodyPr/>
        <a:lstStyle/>
        <a:p>
          <a:r>
            <a:rPr lang="en-US" sz="2800" dirty="0" smtClean="0"/>
            <a:t>Rapid Eye Movement (REM) Sleep Disorders</a:t>
          </a:r>
          <a:endParaRPr lang="en-US" sz="2800" dirty="0">
            <a:latin typeface="Andalus" panose="02020603050405020304" pitchFamily="18" charset="-78"/>
            <a:cs typeface="Andalus" panose="02020603050405020304" pitchFamily="18" charset="-78"/>
          </a:endParaRPr>
        </a:p>
      </dgm:t>
    </dgm:pt>
    <dgm:pt modelId="{0257753F-3CE1-46FD-965B-67AD32FDA779}" type="parTrans" cxnId="{32E6FB92-8ADE-497E-B380-EBAD3895637A}">
      <dgm:prSet/>
      <dgm:spPr/>
      <dgm:t>
        <a:bodyPr/>
        <a:lstStyle/>
        <a:p>
          <a:endParaRPr lang="en-US">
            <a:latin typeface="Andalus" panose="02020603050405020304" pitchFamily="18" charset="-78"/>
            <a:cs typeface="Andalus" panose="02020603050405020304" pitchFamily="18" charset="-78"/>
          </a:endParaRPr>
        </a:p>
      </dgm:t>
    </dgm:pt>
    <dgm:pt modelId="{B986CBE6-DDD9-41C3-AD62-1F751952C74B}" type="sibTrans" cxnId="{32E6FB92-8ADE-497E-B380-EBAD3895637A}">
      <dgm:prSet/>
      <dgm:spPr/>
      <dgm:t>
        <a:bodyPr/>
        <a:lstStyle/>
        <a:p>
          <a:endParaRPr lang="en-US">
            <a:latin typeface="Andalus" panose="02020603050405020304" pitchFamily="18" charset="-78"/>
            <a:cs typeface="Andalus" panose="02020603050405020304" pitchFamily="18" charset="-78"/>
          </a:endParaRPr>
        </a:p>
      </dgm:t>
    </dgm:pt>
    <dgm:pt modelId="{9F6808E0-7598-4ACA-ACBD-661305F4DF8E}" type="pres">
      <dgm:prSet presAssocID="{C66602E2-3FE3-4DEC-AA64-19AEB7BBAC8B}" presName="diagram" presStyleCnt="0">
        <dgm:presLayoutVars>
          <dgm:dir/>
          <dgm:resizeHandles val="exact"/>
        </dgm:presLayoutVars>
      </dgm:prSet>
      <dgm:spPr/>
      <dgm:t>
        <a:bodyPr/>
        <a:lstStyle/>
        <a:p>
          <a:endParaRPr lang="en-US"/>
        </a:p>
      </dgm:t>
    </dgm:pt>
    <dgm:pt modelId="{438E7499-6FC0-41BD-8E45-49E4EC6E6C8F}" type="pres">
      <dgm:prSet presAssocID="{4B54CC11-DB2E-4F5E-86D9-7F97BEC8EBCF}" presName="node" presStyleLbl="node1" presStyleIdx="0" presStyleCnt="3">
        <dgm:presLayoutVars>
          <dgm:bulletEnabled val="1"/>
        </dgm:presLayoutVars>
      </dgm:prSet>
      <dgm:spPr/>
      <dgm:t>
        <a:bodyPr/>
        <a:lstStyle/>
        <a:p>
          <a:endParaRPr lang="en-US"/>
        </a:p>
      </dgm:t>
    </dgm:pt>
    <dgm:pt modelId="{CBCD64E8-1141-41D6-821A-8681BBE91C3B}" type="pres">
      <dgm:prSet presAssocID="{20F17BBF-70CA-4DB3-989E-425EB4B10804}" presName="sibTrans" presStyleCnt="0"/>
      <dgm:spPr/>
    </dgm:pt>
    <dgm:pt modelId="{6B78940E-305B-4972-8786-46AF46FF29C4}" type="pres">
      <dgm:prSet presAssocID="{F12CFB5D-2B5C-488A-8D54-58CFAC23C808}" presName="node" presStyleLbl="node1" presStyleIdx="1" presStyleCnt="3">
        <dgm:presLayoutVars>
          <dgm:bulletEnabled val="1"/>
        </dgm:presLayoutVars>
      </dgm:prSet>
      <dgm:spPr/>
      <dgm:t>
        <a:bodyPr/>
        <a:lstStyle/>
        <a:p>
          <a:endParaRPr lang="en-US"/>
        </a:p>
      </dgm:t>
    </dgm:pt>
    <dgm:pt modelId="{58C5B0D0-D900-4708-8A7F-8FE0BB0DC5FF}" type="pres">
      <dgm:prSet presAssocID="{454FA73A-69B6-4B1B-AFFD-8D559EF9F456}" presName="sibTrans" presStyleCnt="0"/>
      <dgm:spPr/>
    </dgm:pt>
    <dgm:pt modelId="{4890D2C5-5FEE-4AEC-889D-7B8975E36D31}" type="pres">
      <dgm:prSet presAssocID="{DCA796BF-28D7-4A14-ABC5-1ED10D735D87}" presName="node" presStyleLbl="node1" presStyleIdx="2" presStyleCnt="3">
        <dgm:presLayoutVars>
          <dgm:bulletEnabled val="1"/>
        </dgm:presLayoutVars>
      </dgm:prSet>
      <dgm:spPr/>
      <dgm:t>
        <a:bodyPr/>
        <a:lstStyle/>
        <a:p>
          <a:endParaRPr lang="en-US"/>
        </a:p>
      </dgm:t>
    </dgm:pt>
  </dgm:ptLst>
  <dgm:cxnLst>
    <dgm:cxn modelId="{78DF142D-2E6C-4731-A52F-ABDBC4F8925B}" type="presOf" srcId="{F12CFB5D-2B5C-488A-8D54-58CFAC23C808}" destId="{6B78940E-305B-4972-8786-46AF46FF29C4}" srcOrd="0" destOrd="0" presId="urn:microsoft.com/office/officeart/2005/8/layout/default"/>
    <dgm:cxn modelId="{DB908968-EC2F-4982-AB93-B87C45E4451A}" srcId="{C66602E2-3FE3-4DEC-AA64-19AEB7BBAC8B}" destId="{4B54CC11-DB2E-4F5E-86D9-7F97BEC8EBCF}" srcOrd="0" destOrd="0" parTransId="{F34EEC72-0593-44FB-AE3A-3BC7B4958190}" sibTransId="{20F17BBF-70CA-4DB3-989E-425EB4B10804}"/>
    <dgm:cxn modelId="{8451519F-8615-4E8A-A513-B6EE661170F6}" type="presOf" srcId="{DCA796BF-28D7-4A14-ABC5-1ED10D735D87}" destId="{4890D2C5-5FEE-4AEC-889D-7B8975E36D31}" srcOrd="0" destOrd="0" presId="urn:microsoft.com/office/officeart/2005/8/layout/default"/>
    <dgm:cxn modelId="{32E6FB92-8ADE-497E-B380-EBAD3895637A}" srcId="{C66602E2-3FE3-4DEC-AA64-19AEB7BBAC8B}" destId="{DCA796BF-28D7-4A14-ABC5-1ED10D735D87}" srcOrd="2" destOrd="0" parTransId="{0257753F-3CE1-46FD-965B-67AD32FDA779}" sibTransId="{B986CBE6-DDD9-41C3-AD62-1F751952C74B}"/>
    <dgm:cxn modelId="{074D426F-C7C3-49B9-82B2-FF1DA69B1594}" srcId="{C66602E2-3FE3-4DEC-AA64-19AEB7BBAC8B}" destId="{F12CFB5D-2B5C-488A-8D54-58CFAC23C808}" srcOrd="1" destOrd="0" parTransId="{4A1BE077-0D05-41E4-B0CC-2641FECA83B0}" sibTransId="{454FA73A-69B6-4B1B-AFFD-8D559EF9F456}"/>
    <dgm:cxn modelId="{26D09433-B174-4B3F-B7B9-046A8398F453}" type="presOf" srcId="{C66602E2-3FE3-4DEC-AA64-19AEB7BBAC8B}" destId="{9F6808E0-7598-4ACA-ACBD-661305F4DF8E}" srcOrd="0" destOrd="0" presId="urn:microsoft.com/office/officeart/2005/8/layout/default"/>
    <dgm:cxn modelId="{739E84B3-7A3A-4FEA-A21C-15788CA97D14}" type="presOf" srcId="{4B54CC11-DB2E-4F5E-86D9-7F97BEC8EBCF}" destId="{438E7499-6FC0-41BD-8E45-49E4EC6E6C8F}" srcOrd="0" destOrd="0" presId="urn:microsoft.com/office/officeart/2005/8/layout/default"/>
    <dgm:cxn modelId="{6A9FF141-D18A-451A-8E4E-F3F484ED3757}" type="presParOf" srcId="{9F6808E0-7598-4ACA-ACBD-661305F4DF8E}" destId="{438E7499-6FC0-41BD-8E45-49E4EC6E6C8F}" srcOrd="0" destOrd="0" presId="urn:microsoft.com/office/officeart/2005/8/layout/default"/>
    <dgm:cxn modelId="{EBDBD9B9-9A3F-427A-B772-9E3140D44C9C}" type="presParOf" srcId="{9F6808E0-7598-4ACA-ACBD-661305F4DF8E}" destId="{CBCD64E8-1141-41D6-821A-8681BBE91C3B}" srcOrd="1" destOrd="0" presId="urn:microsoft.com/office/officeart/2005/8/layout/default"/>
    <dgm:cxn modelId="{AE51EC76-0B0A-497E-A7BB-811BA590DCAB}" type="presParOf" srcId="{9F6808E0-7598-4ACA-ACBD-661305F4DF8E}" destId="{6B78940E-305B-4972-8786-46AF46FF29C4}" srcOrd="2" destOrd="0" presId="urn:microsoft.com/office/officeart/2005/8/layout/default"/>
    <dgm:cxn modelId="{B7BAF789-0DC7-4A01-9D37-B5398772D479}" type="presParOf" srcId="{9F6808E0-7598-4ACA-ACBD-661305F4DF8E}" destId="{58C5B0D0-D900-4708-8A7F-8FE0BB0DC5FF}" srcOrd="3" destOrd="0" presId="urn:microsoft.com/office/officeart/2005/8/layout/default"/>
    <dgm:cxn modelId="{AA711D70-7441-413F-8F0A-00CA94A5B577}" type="presParOf" srcId="{9F6808E0-7598-4ACA-ACBD-661305F4DF8E}" destId="{4890D2C5-5FEE-4AEC-889D-7B8975E36D31}" srcOrd="4" destOrd="0" presId="urn:microsoft.com/office/officeart/2005/8/layout/default"/>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8E7499-6FC0-41BD-8E45-49E4EC6E6C8F}">
      <dsp:nvSpPr>
        <dsp:cNvPr id="0" name=""/>
        <dsp:cNvSpPr/>
      </dsp:nvSpPr>
      <dsp:spPr>
        <a:xfrm>
          <a:off x="0" y="878123"/>
          <a:ext cx="3165230" cy="1899138"/>
        </a:xfrm>
        <a:prstGeom prst="rect">
          <a:avLst/>
        </a:prstGeom>
        <a:noFill/>
        <a:ln w="76200" cap="rnd" cmpd="sng" algn="ctr">
          <a:solidFill>
            <a:schemeClr val="bg2"/>
          </a:solidFill>
          <a:prstDash val="solid"/>
        </a:ln>
        <a:effectLst>
          <a:innerShdw>
            <a:prstClr val="black"/>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n>
                <a:noFill/>
              </a:ln>
              <a:solidFill>
                <a:schemeClr val="bg1"/>
              </a:solidFill>
              <a:latin typeface="Andalus" panose="02020603050405020304" pitchFamily="18" charset="-78"/>
              <a:cs typeface="Andalus" panose="02020603050405020304" pitchFamily="18" charset="-78"/>
            </a:rPr>
            <a:t>Insomnia </a:t>
          </a:r>
        </a:p>
        <a:p>
          <a:pPr lvl="0" algn="ctr" defTabSz="1244600">
            <a:lnSpc>
              <a:spcPct val="90000"/>
            </a:lnSpc>
            <a:spcBef>
              <a:spcPct val="0"/>
            </a:spcBef>
            <a:spcAft>
              <a:spcPct val="35000"/>
            </a:spcAft>
          </a:pPr>
          <a:r>
            <a:rPr lang="en-US" sz="2800" kern="1200" dirty="0" smtClean="0">
              <a:ln>
                <a:noFill/>
              </a:ln>
              <a:solidFill>
                <a:schemeClr val="bg1"/>
              </a:solidFill>
              <a:latin typeface="Andalus" panose="02020603050405020304" pitchFamily="18" charset="-78"/>
              <a:cs typeface="Andalus" panose="02020603050405020304" pitchFamily="18" charset="-78"/>
            </a:rPr>
            <a:t>Disorder</a:t>
          </a:r>
          <a:endParaRPr lang="en-US" sz="2800" kern="1200" dirty="0">
            <a:ln>
              <a:noFill/>
            </a:ln>
            <a:solidFill>
              <a:schemeClr val="bg1"/>
            </a:solidFill>
            <a:latin typeface="Andalus" panose="02020603050405020304" pitchFamily="18" charset="-78"/>
            <a:cs typeface="Andalus" panose="02020603050405020304" pitchFamily="18" charset="-78"/>
          </a:endParaRPr>
        </a:p>
      </dsp:txBody>
      <dsp:txXfrm>
        <a:off x="0" y="878123"/>
        <a:ext cx="3165230" cy="1899138"/>
      </dsp:txXfrm>
    </dsp:sp>
    <dsp:sp modelId="{6B78940E-305B-4972-8786-46AF46FF29C4}">
      <dsp:nvSpPr>
        <dsp:cNvPr id="0" name=""/>
        <dsp:cNvSpPr/>
      </dsp:nvSpPr>
      <dsp:spPr>
        <a:xfrm>
          <a:off x="3481754" y="878123"/>
          <a:ext cx="3165230" cy="1899138"/>
        </a:xfrm>
        <a:prstGeom prst="rect">
          <a:avLst/>
        </a:prstGeom>
        <a:noFill/>
        <a:ln w="76200" cap="rnd"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bg1"/>
              </a:solidFill>
              <a:latin typeface="Andalus" panose="02020603050405020304" pitchFamily="18" charset="-78"/>
              <a:cs typeface="Andalus" panose="02020603050405020304" pitchFamily="18" charset="-78"/>
            </a:rPr>
            <a:t>Hypersomnolence</a:t>
          </a:r>
          <a:endParaRPr lang="en-US" sz="2800" kern="1200" dirty="0" smtClean="0">
            <a:solidFill>
              <a:schemeClr val="bg1"/>
            </a:solidFill>
            <a:latin typeface="Andalus" panose="02020603050405020304" pitchFamily="18" charset="-78"/>
            <a:cs typeface="Andalus" panose="02020603050405020304" pitchFamily="18" charset="-78"/>
          </a:endParaRPr>
        </a:p>
        <a:p>
          <a:pPr lvl="0" algn="ctr" defTabSz="1066800">
            <a:lnSpc>
              <a:spcPct val="90000"/>
            </a:lnSpc>
            <a:spcBef>
              <a:spcPct val="0"/>
            </a:spcBef>
            <a:spcAft>
              <a:spcPct val="35000"/>
            </a:spcAft>
          </a:pPr>
          <a:r>
            <a:rPr lang="en-US" sz="2800" kern="1200" dirty="0" smtClean="0">
              <a:solidFill>
                <a:schemeClr val="bg1"/>
              </a:solidFill>
              <a:latin typeface="Andalus" panose="02020603050405020304" pitchFamily="18" charset="-78"/>
              <a:cs typeface="Andalus" panose="02020603050405020304" pitchFamily="18" charset="-78"/>
            </a:rPr>
            <a:t>Disorder</a:t>
          </a:r>
          <a:endParaRPr lang="en-US" sz="2800" kern="1200" dirty="0">
            <a:solidFill>
              <a:schemeClr val="bg1"/>
            </a:solidFill>
            <a:latin typeface="Andalus" panose="02020603050405020304" pitchFamily="18" charset="-78"/>
            <a:cs typeface="Andalus" panose="02020603050405020304" pitchFamily="18" charset="-78"/>
          </a:endParaRPr>
        </a:p>
      </dsp:txBody>
      <dsp:txXfrm>
        <a:off x="3481754" y="878123"/>
        <a:ext cx="3165230" cy="1899138"/>
      </dsp:txXfrm>
    </dsp:sp>
    <dsp:sp modelId="{4890D2C5-5FEE-4AEC-889D-7B8975E36D31}">
      <dsp:nvSpPr>
        <dsp:cNvPr id="0" name=""/>
        <dsp:cNvSpPr/>
      </dsp:nvSpPr>
      <dsp:spPr>
        <a:xfrm>
          <a:off x="6963508" y="878123"/>
          <a:ext cx="3165230" cy="1899138"/>
        </a:xfrm>
        <a:prstGeom prst="rect">
          <a:avLst/>
        </a:prstGeom>
        <a:noFill/>
        <a:ln w="76200" cap="rnd"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latin typeface="Andalus" panose="02020603050405020304" pitchFamily="18" charset="-78"/>
              <a:cs typeface="Andalus" panose="02020603050405020304" pitchFamily="18" charset="-78"/>
            </a:rPr>
            <a:t> Narcolepsy </a:t>
          </a:r>
        </a:p>
        <a:p>
          <a:pPr lvl="0" algn="ctr" defTabSz="1244600">
            <a:lnSpc>
              <a:spcPct val="90000"/>
            </a:lnSpc>
            <a:spcBef>
              <a:spcPct val="0"/>
            </a:spcBef>
            <a:spcAft>
              <a:spcPct val="35000"/>
            </a:spcAft>
          </a:pPr>
          <a:r>
            <a:rPr lang="en-US" sz="2800" kern="1200" dirty="0" smtClean="0">
              <a:solidFill>
                <a:schemeClr val="bg1"/>
              </a:solidFill>
              <a:latin typeface="Andalus" panose="02020603050405020304" pitchFamily="18" charset="-78"/>
              <a:cs typeface="Andalus" panose="02020603050405020304" pitchFamily="18" charset="-78"/>
            </a:rPr>
            <a:t>Disorder</a:t>
          </a:r>
          <a:endParaRPr lang="en-US" sz="2800" kern="1200" dirty="0">
            <a:solidFill>
              <a:schemeClr val="bg1"/>
            </a:solidFill>
            <a:latin typeface="Andalus" panose="02020603050405020304" pitchFamily="18" charset="-78"/>
            <a:cs typeface="Andalus" panose="02020603050405020304" pitchFamily="18" charset="-78"/>
          </a:endParaRPr>
        </a:p>
      </dsp:txBody>
      <dsp:txXfrm>
        <a:off x="6963508" y="878123"/>
        <a:ext cx="3165230" cy="18991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03" name=""/>
        <p:cNvGrpSpPr/>
        <p:nvPr/>
      </p:nvGrpSpPr>
      <p:grpSpPr>
        <a:xfrm>
          <a:off x="0" y="0"/>
          <a:ext cx="0" cy="0"/>
          <a:chOff x="0" y="0"/>
          <a:chExt cx="0" cy="0"/>
        </a:xfrm>
      </p:grpSpPr>
      <p:sp>
        <p:nvSpPr>
          <p:cNvPr id="1048881" name="Header Placeholder 1"/>
          <p:cNvSpPr>
            <a:spLocks noGrp="1"/>
          </p:cNvSpPr>
          <p:nvPr>
            <p:ph type="hdr" sz="quarter"/>
          </p:nvPr>
        </p:nvSpPr>
        <p:spPr>
          <a:xfrm>
            <a:off x="0" y="0"/>
            <a:ext cx="2971800" cy="458788"/>
          </a:xfrm>
          <a:prstGeom prst="rect"/>
        </p:spPr>
        <p:txBody>
          <a:bodyPr bIns="45720" lIns="91440" rIns="91440" rtlCol="0" tIns="45720" vert="horz"/>
          <a:lstStyle>
            <a:lvl1pPr algn="l">
              <a:defRPr sz="1200"/>
            </a:lvl1pPr>
          </a:lstStyle>
          <a:p>
            <a:endParaRPr lang="en-US"/>
          </a:p>
        </p:txBody>
      </p:sp>
      <p:sp>
        <p:nvSpPr>
          <p:cNvPr id="1048882" name="Date Placeholder 2"/>
          <p:cNvSpPr>
            <a:spLocks noGrp="1"/>
          </p:cNvSpPr>
          <p:nvPr>
            <p:ph type="dt" idx="1"/>
          </p:nvPr>
        </p:nvSpPr>
        <p:spPr>
          <a:xfrm>
            <a:off x="3884613" y="0"/>
            <a:ext cx="2971800" cy="458788"/>
          </a:xfrm>
          <a:prstGeom prst="rect"/>
        </p:spPr>
        <p:txBody>
          <a:bodyPr bIns="45720" lIns="91440" rIns="91440" rtlCol="0" tIns="45720" vert="horz"/>
          <a:lstStyle>
            <a:lvl1pPr algn="r">
              <a:defRPr sz="1200"/>
            </a:lvl1pPr>
          </a:lstStyle>
          <a:p>
            <a:fld id="{BE7F2BE1-38A7-4D00-BCBB-246B6DA56E2E}" type="datetimeFigureOut">
              <a:rPr lang="en-US" smtClean="0"/>
              <a:t>3/29/2020</a:t>
            </a:fld>
            <a:endParaRPr lang="en-US"/>
          </a:p>
        </p:txBody>
      </p:sp>
      <p:sp>
        <p:nvSpPr>
          <p:cNvPr id="1048883" name="Slide Image Placeholder 3"/>
          <p:cNvSpPr>
            <a:spLocks noChangeAspect="1" noRot="1" noGrp="1"/>
          </p:cNvSpPr>
          <p:nvPr>
            <p:ph type="sldImg" idx="2"/>
          </p:nvPr>
        </p:nvSpPr>
        <p:spPr>
          <a:xfrm>
            <a:off x="685800" y="1143000"/>
            <a:ext cx="5486400" cy="3086100"/>
          </a:xfrm>
          <a:prstGeom prst="rect"/>
          <a:noFill/>
          <a:ln w="12700">
            <a:solidFill>
              <a:prstClr val="black"/>
            </a:solidFill>
          </a:ln>
        </p:spPr>
        <p:txBody>
          <a:bodyPr anchor="ctr" bIns="45720" lIns="91440" rIns="91440" rtlCol="0" tIns="45720" vert="horz"/>
          <a:p>
            <a:endParaRPr lang="en-US"/>
          </a:p>
        </p:txBody>
      </p:sp>
      <p:sp>
        <p:nvSpPr>
          <p:cNvPr id="1048884" name="Notes Placeholder 4"/>
          <p:cNvSpPr>
            <a:spLocks noGrp="1"/>
          </p:cNvSpPr>
          <p:nvPr>
            <p:ph type="body" sz="quarter" idx="3"/>
          </p:nvPr>
        </p:nvSpPr>
        <p:spPr>
          <a:xfrm>
            <a:off x="685800" y="4400550"/>
            <a:ext cx="5486400" cy="3600450"/>
          </a:xfrm>
          <a:prstGeom prst="rect"/>
        </p:spPr>
        <p:txBody>
          <a:bodyPr bIns="45720" lIns="91440" rIns="91440" rtlCol="0" tIns="45720" vert="horz"/>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48885" name="Footer Placeholder 5"/>
          <p:cNvSpPr>
            <a:spLocks noGrp="1"/>
          </p:cNvSpPr>
          <p:nvPr>
            <p:ph type="ftr" sz="quarter" idx="4"/>
          </p:nvPr>
        </p:nvSpPr>
        <p:spPr>
          <a:xfrm>
            <a:off x="0" y="8685213"/>
            <a:ext cx="2971800" cy="458787"/>
          </a:xfrm>
          <a:prstGeom prst="rect"/>
        </p:spPr>
        <p:txBody>
          <a:bodyPr anchor="b" bIns="45720" lIns="91440" rIns="91440" rtlCol="0" tIns="45720" vert="horz"/>
          <a:lstStyle>
            <a:lvl1pPr algn="l">
              <a:defRPr sz="1200"/>
            </a:lvl1pPr>
          </a:lstStyle>
          <a:p>
            <a:endParaRPr lang="en-US"/>
          </a:p>
        </p:txBody>
      </p:sp>
      <p:sp>
        <p:nvSpPr>
          <p:cNvPr id="1048886" name="Slide Number Placeholder 6"/>
          <p:cNvSpPr>
            <a:spLocks noGrp="1"/>
          </p:cNvSpPr>
          <p:nvPr>
            <p:ph type="sldNum" sz="quarter" idx="5"/>
          </p:nvPr>
        </p:nvSpPr>
        <p:spPr>
          <a:xfrm>
            <a:off x="3884613" y="8685213"/>
            <a:ext cx="2971800" cy="458787"/>
          </a:xfrm>
          <a:prstGeom prst="rect"/>
        </p:spPr>
        <p:txBody>
          <a:bodyPr anchor="b" bIns="45720" lIns="91440" rIns="91440" rtlCol="0" tIns="45720" vert="horz"/>
          <a:lstStyle>
            <a:lvl1pPr algn="r">
              <a:defRPr sz="1200"/>
            </a:lvl1pPr>
          </a:lstStyle>
          <a:p>
            <a:fld id="{99C503EE-E766-44D5-B1CC-C870252E3A39}" type="slidenum">
              <a:rPr lang="en-US" smtClean="0"/>
              <a:t>‹#›</a:t>
            </a:fld>
            <a:endParaRPr lang="en-US"/>
          </a:p>
        </p:txBody>
      </p:sp>
    </p:spTree>
  </p:cSld>
  <p:clrMap accent1="accent1" accent2="accent2" accent3="accent3" accent4="accent4" accent5="accent5" accent6="accent6" bg1="lt1" bg2="lt2" tx1="dk1" tx2="dk2" hlink="hlink" folHlink="folHlink"/>
  <p:notesStyle>
    <a:lvl1pPr algn="l" defTabSz="914400" eaLnBrk="1" hangingPunct="1" latinLnBrk="0" marL="0" rtl="0">
      <a:defRPr sz="1200" kern="1200">
        <a:solidFill>
          <a:schemeClr val="tx1"/>
        </a:solidFill>
        <a:latin typeface="+mn-lt"/>
        <a:ea typeface="+mn-ea"/>
        <a:cs typeface="+mn-cs"/>
      </a:defRPr>
    </a:lvl1pPr>
    <a:lvl2pPr algn="l" defTabSz="914400" eaLnBrk="1" hangingPunct="1" latinLnBrk="0" marL="457200" rtl="0">
      <a:defRPr sz="1200" kern="1200">
        <a:solidFill>
          <a:schemeClr val="tx1"/>
        </a:solidFill>
        <a:latin typeface="+mn-lt"/>
        <a:ea typeface="+mn-ea"/>
        <a:cs typeface="+mn-cs"/>
      </a:defRPr>
    </a:lvl2pPr>
    <a:lvl3pPr algn="l" defTabSz="914400" eaLnBrk="1" hangingPunct="1" latinLnBrk="0" marL="914400" rtl="0">
      <a:defRPr sz="1200" kern="1200">
        <a:solidFill>
          <a:schemeClr val="tx1"/>
        </a:solidFill>
        <a:latin typeface="+mn-lt"/>
        <a:ea typeface="+mn-ea"/>
        <a:cs typeface="+mn-cs"/>
      </a:defRPr>
    </a:lvl3pPr>
    <a:lvl4pPr algn="l" defTabSz="914400" eaLnBrk="1" hangingPunct="1" latinLnBrk="0" marL="1371600" rtl="0">
      <a:defRPr sz="1200" kern="1200">
        <a:solidFill>
          <a:schemeClr val="tx1"/>
        </a:solidFill>
        <a:latin typeface="+mn-lt"/>
        <a:ea typeface="+mn-ea"/>
        <a:cs typeface="+mn-cs"/>
      </a:defRPr>
    </a:lvl4pPr>
    <a:lvl5pPr algn="l" defTabSz="914400" eaLnBrk="1" hangingPunct="1" latinLnBrk="0" marL="1828800" rtl="0">
      <a:defRPr sz="1200" kern="1200">
        <a:solidFill>
          <a:schemeClr val="tx1"/>
        </a:solidFill>
        <a:latin typeface="+mn-lt"/>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03" name=""/>
        <p:cNvGrpSpPr/>
        <p:nvPr/>
      </p:nvGrpSpPr>
      <p:grpSpPr>
        <a:xfrm>
          <a:off x="0" y="0"/>
          <a:ext cx="0" cy="0"/>
          <a:chOff x="0" y="0"/>
          <a:chExt cx="0" cy="0"/>
        </a:xfrm>
      </p:grpSpPr>
      <p:sp>
        <p:nvSpPr>
          <p:cNvPr id="1048609" name="Slide Image Placeholder 1"/>
          <p:cNvSpPr>
            <a:spLocks noChangeAspect="1" noRot="1" noGrp="1"/>
          </p:cNvSpPr>
          <p:nvPr>
            <p:ph type="sldImg"/>
          </p:nvPr>
        </p:nvSpPr>
        <p:spPr/>
      </p:sp>
      <p:sp>
        <p:nvSpPr>
          <p:cNvPr id="1048610" name="Notes Placeholder 2"/>
          <p:cNvSpPr>
            <a:spLocks noGrp="1"/>
          </p:cNvSpPr>
          <p:nvPr>
            <p:ph type="body" idx="1"/>
          </p:nvPr>
        </p:nvSpPr>
        <p:spPr/>
        <p:txBody>
          <a:bodyPr/>
          <a:p>
            <a:endParaRPr lang="en-US"/>
          </a:p>
        </p:txBody>
      </p:sp>
      <p:sp>
        <p:nvSpPr>
          <p:cNvPr id="1048611" name="Slide Number Placeholder 3"/>
          <p:cNvSpPr>
            <a:spLocks noGrp="1"/>
          </p:cNvSpPr>
          <p:nvPr>
            <p:ph type="sldNum" sz="quarter" idx="10"/>
          </p:nvPr>
        </p:nvSpPr>
        <p:spPr/>
        <p:txBody>
          <a:bodyPr/>
          <a:p>
            <a:fld id="{99C503EE-E766-44D5-B1CC-C870252E3A39}"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31" name=""/>
        <p:cNvGrpSpPr/>
        <p:nvPr/>
      </p:nvGrpSpPr>
      <p:grpSpPr>
        <a:xfrm>
          <a:off x="0" y="0"/>
          <a:ext cx="0" cy="0"/>
          <a:chOff x="0" y="0"/>
          <a:chExt cx="0" cy="0"/>
        </a:xfrm>
      </p:grpSpPr>
      <p:sp>
        <p:nvSpPr>
          <p:cNvPr id="1048645" name="Slide Image Placeholder 1"/>
          <p:cNvSpPr>
            <a:spLocks noChangeAspect="1" noRot="1" noGrp="1"/>
          </p:cNvSpPr>
          <p:nvPr>
            <p:ph type="sldImg"/>
          </p:nvPr>
        </p:nvSpPr>
        <p:spPr/>
      </p:sp>
      <p:sp>
        <p:nvSpPr>
          <p:cNvPr id="1048646" name="Notes Placeholder 2"/>
          <p:cNvSpPr>
            <a:spLocks noGrp="1"/>
          </p:cNvSpPr>
          <p:nvPr>
            <p:ph type="body" idx="1"/>
          </p:nvPr>
        </p:nvSpPr>
        <p:spPr/>
        <p:txBody>
          <a:bodyPr/>
          <a:p>
            <a:endParaRPr lang="en-US"/>
          </a:p>
        </p:txBody>
      </p:sp>
      <p:sp>
        <p:nvSpPr>
          <p:cNvPr id="1048647" name="Slide Number Placeholder 3"/>
          <p:cNvSpPr>
            <a:spLocks noGrp="1"/>
          </p:cNvSpPr>
          <p:nvPr>
            <p:ph type="sldNum" sz="quarter" idx="10"/>
          </p:nvPr>
        </p:nvSpPr>
        <p:spPr/>
        <p:txBody>
          <a:bodyPr/>
          <a:p>
            <a:fld id="{99C503EE-E766-44D5-B1CC-C870252E3A39}" type="slidenum">
              <a:rPr lang="en-US" smtClean="0"/>
              <a:t>19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47" name=""/>
        <p:cNvGrpSpPr/>
        <p:nvPr/>
      </p:nvGrpSpPr>
      <p:grpSpPr>
        <a:xfrm>
          <a:off x="0" y="0"/>
          <a:ext cx="0" cy="0"/>
          <a:chOff x="0" y="0"/>
          <a:chExt cx="0" cy="0"/>
        </a:xfrm>
      </p:grpSpPr>
      <p:sp>
        <p:nvSpPr>
          <p:cNvPr id="1048666" name="Slide Image Placeholder 1"/>
          <p:cNvSpPr>
            <a:spLocks noChangeAspect="1" noRot="1" noGrp="1"/>
          </p:cNvSpPr>
          <p:nvPr>
            <p:ph type="sldImg"/>
          </p:nvPr>
        </p:nvSpPr>
        <p:spPr/>
      </p:sp>
      <p:sp>
        <p:nvSpPr>
          <p:cNvPr id="1048667" name="Notes Placeholder 2"/>
          <p:cNvSpPr>
            <a:spLocks noGrp="1"/>
          </p:cNvSpPr>
          <p:nvPr>
            <p:ph type="body" idx="1"/>
          </p:nvPr>
        </p:nvSpPr>
        <p:spPr/>
        <p:txBody>
          <a:bodyPr/>
          <a:p>
            <a:endParaRPr lang="en-US"/>
          </a:p>
        </p:txBody>
      </p:sp>
      <p:sp>
        <p:nvSpPr>
          <p:cNvPr id="1048668" name="Slide Number Placeholder 3"/>
          <p:cNvSpPr>
            <a:spLocks noGrp="1"/>
          </p:cNvSpPr>
          <p:nvPr>
            <p:ph type="sldNum" sz="quarter" idx="10"/>
          </p:nvPr>
        </p:nvSpPr>
        <p:spPr/>
        <p:txBody>
          <a:bodyPr/>
          <a:p>
            <a:fld id="{99C503EE-E766-44D5-B1CC-C870252E3A39}" type="slidenum">
              <a:rPr lang="en-US" smtClean="0"/>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type="title">
  <p:cSld name="Title Slide">
    <p:spTree>
      <p:nvGrpSpPr>
        <p:cNvPr id="99" name=""/>
        <p:cNvGrpSpPr/>
        <p:nvPr/>
      </p:nvGrpSpPr>
      <p:grpSpPr>
        <a:xfrm>
          <a:off x="0" y="0"/>
          <a:ext cx="0" cy="0"/>
          <a:chOff x="0" y="0"/>
          <a:chExt cx="0" cy="0"/>
        </a:xfrm>
      </p:grpSpPr>
      <p:grpSp>
        <p:nvGrpSpPr>
          <p:cNvPr id="100" name="Group 6"/>
          <p:cNvGrpSpPr/>
          <p:nvPr/>
        </p:nvGrpSpPr>
        <p:grpSpPr>
          <a:xfrm>
            <a:off x="0" y="0"/>
            <a:ext cx="12192000" cy="6858000"/>
            <a:chOff x="0" y="0"/>
            <a:chExt cx="12192000" cy="6858000"/>
          </a:xfrm>
        </p:grpSpPr>
        <p:sp>
          <p:nvSpPr>
            <p:cNvPr id="1048600" name="Rectangle 8"/>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601"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60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dirty="0" lang="en-US"/>
          </a:p>
        </p:txBody>
      </p:sp>
      <p:sp>
        <p:nvSpPr>
          <p:cNvPr id="1048603" name="Subtitle 2"/>
          <p:cNvSpPr>
            <a:spLocks noGrp="1"/>
          </p:cNvSpPr>
          <p:nvPr>
            <p:ph type="subTitle" idx="1"/>
          </p:nvPr>
        </p:nvSpPr>
        <p:spPr bwMode="gray">
          <a:xfrm>
            <a:off x="1154955" y="4777380"/>
            <a:ext cx="8825658" cy="861420"/>
          </a:xfrm>
        </p:spPr>
        <p:txBody>
          <a:bodyPr anchor="t"/>
          <a:lstStyle>
            <a:lvl1pPr algn="l" indent="0" marL="0">
              <a:buNone/>
              <a:defRPr cap="all">
                <a:solidFill>
                  <a:schemeClr val="accent1">
                    <a:lumMod val="60000"/>
                    <a:lumOff val="40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r>
              <a:rPr lang="en-US" smtClean="0"/>
              <a:t>Click to edit Master subtitle style</a:t>
            </a:r>
            <a:endParaRPr dirty="0" lang="en-US"/>
          </a:p>
        </p:txBody>
      </p:sp>
      <p:sp>
        <p:nvSpPr>
          <p:cNvPr id="104860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1F109D89-A7AD-4B0C-8731-6EEB52294CC0}" type="datetimeFigureOut">
              <a:rPr lang="en-US" smtClean="0"/>
              <a:t>3/29/2020</a:t>
            </a:fld>
            <a:endParaRPr lang="en-US"/>
          </a:p>
        </p:txBody>
      </p:sp>
      <p:sp>
        <p:nvSpPr>
          <p:cNvPr id="104860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048606" name="Rectangle 10"/>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607" name="Slide Number Placeholder 5"/>
          <p:cNvSpPr>
            <a:spLocks noGrp="1"/>
          </p:cNvSpPr>
          <p:nvPr>
            <p:ph type="sldNum" sz="quarter" idx="12"/>
          </p:nvPr>
        </p:nvSpPr>
        <p:spPr>
          <a:xfrm>
            <a:off x="10352540" y="295729"/>
            <a:ext cx="838199" cy="767687"/>
          </a:xfrm>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96" name=""/>
        <p:cNvGrpSpPr/>
        <p:nvPr/>
      </p:nvGrpSpPr>
      <p:grpSpPr>
        <a:xfrm>
          <a:off x="0" y="0"/>
          <a:ext cx="0" cy="0"/>
          <a:chOff x="0" y="0"/>
          <a:chExt cx="0" cy="0"/>
        </a:xfrm>
      </p:grpSpPr>
      <p:grpSp>
        <p:nvGrpSpPr>
          <p:cNvPr id="197" name="Group 8"/>
          <p:cNvGrpSpPr/>
          <p:nvPr/>
        </p:nvGrpSpPr>
        <p:grpSpPr>
          <a:xfrm>
            <a:off x="0" y="0"/>
            <a:ext cx="12192000" cy="6858000"/>
            <a:chOff x="0" y="0"/>
            <a:chExt cx="12192000" cy="6858000"/>
          </a:xfrm>
        </p:grpSpPr>
        <p:sp>
          <p:nvSpPr>
            <p:cNvPr id="1048827" name="Rectangle 12"/>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828" name="Oval 16"/>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29" name="Oval 17"/>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30" name="Oval 18"/>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31" name="Oval 19"/>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32" name="Oval 20"/>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33" name="Freeform 5"/>
            <p:cNvSpPr/>
            <p:nvPr/>
          </p:nvSpPr>
          <p:spPr bwMode="gray">
            <a:xfrm rot="10371525">
              <a:off x="263767" y="4438254"/>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834" name="Freeform 5"/>
            <p:cNvSpPr/>
            <p:nvPr/>
          </p:nvSpPr>
          <p:spPr bwMode="gray">
            <a:xfrm rot="10800000">
              <a:off x="459506" y="321130"/>
              <a:ext cx="11277600" cy="4533900"/>
            </a:xfrm>
            <a:custGeom>
              <a:avLst/>
              <a:ah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048835"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836" name="Title 1"/>
          <p:cNvSpPr>
            <a:spLocks noGrp="1"/>
          </p:cNvSpPr>
          <p:nvPr>
            <p:ph type="title"/>
          </p:nvPr>
        </p:nvSpPr>
        <p:spPr>
          <a:xfrm>
            <a:off x="1154954" y="4969927"/>
            <a:ext cx="8825659" cy="566738"/>
          </a:xfrm>
        </p:spPr>
        <p:txBody>
          <a:bodyPr anchor="b">
            <a:normAutofit/>
          </a:bodyPr>
          <a:lstStyle>
            <a:lvl1pPr algn="l">
              <a:defRPr b="0" sz="2400"/>
            </a:lvl1pPr>
          </a:lstStyle>
          <a:p>
            <a:r>
              <a:rPr lang="en-US" smtClean="0"/>
              <a:t>Click to edit Master title style</a:t>
            </a:r>
            <a:endParaRPr dirty="0" lang="en-US"/>
          </a:p>
        </p:txBody>
      </p:sp>
      <p:sp>
        <p:nvSpPr>
          <p:cNvPr id="1048837" name="Picture Placeholder 2"/>
          <p:cNvSpPr>
            <a:spLocks noChangeAspect="1" noGrp="1"/>
          </p:cNvSpPr>
          <p:nvPr>
            <p:ph type="pic" idx="1"/>
          </p:nvPr>
        </p:nvSpPr>
        <p:spPr>
          <a:xfrm>
            <a:off x="1154954" y="685800"/>
            <a:ext cx="8825659" cy="3429000"/>
          </a:xfrm>
          <a:prstGeom prst="roundRect">
            <a:avLst>
              <a:gd name="adj" fmla="val 1858"/>
            </a:avLst>
          </a:prstGeom>
          <a:effectLst>
            <a:outerShdw algn="tl" blurRad="50800" dir="5400000" dist="50800" rotWithShape="0">
              <a:srgbClr val="000000">
                <a:alpha val="43000"/>
              </a:srgbClr>
            </a:outerShdw>
          </a:effectLst>
        </p:spPr>
        <p:txBody>
          <a:bodyPr anchor="t">
            <a:normAutofit/>
          </a:bodyPr>
          <a:lstStyle>
            <a:lvl1pPr algn="ctr" indent="0" marL="0">
              <a:buNone/>
              <a:defRPr sz="1600"/>
            </a:lvl1pPr>
            <a:lvl2pPr indent="0" marL="457200">
              <a:buNone/>
              <a:defRPr sz="1600"/>
            </a:lvl2pPr>
            <a:lvl3pPr indent="0" marL="914400">
              <a:buNone/>
              <a:defRPr sz="16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r>
              <a:rPr lang="en-US" smtClean="0"/>
              <a:t>Click icon to add picture</a:t>
            </a:r>
            <a:endParaRPr dirty="0" lang="en-US"/>
          </a:p>
        </p:txBody>
      </p:sp>
      <p:sp>
        <p:nvSpPr>
          <p:cNvPr id="1048838" name="Text Placeholder 3"/>
          <p:cNvSpPr>
            <a:spLocks noGrp="1"/>
          </p:cNvSpPr>
          <p:nvPr>
            <p:ph type="body" sz="half" idx="2"/>
          </p:nvPr>
        </p:nvSpPr>
        <p:spPr>
          <a:xfrm>
            <a:off x="1154954" y="5536665"/>
            <a:ext cx="8825658" cy="493712"/>
          </a:xfrm>
        </p:spPr>
        <p:txBody>
          <a:bodyPr>
            <a:normAutofit/>
          </a:bodyPr>
          <a:lstStyle>
            <a:lvl1pPr indent="0" marL="0">
              <a:buNone/>
              <a:defRPr sz="1200">
                <a:solidFill>
                  <a:schemeClr val="accent1">
                    <a:lumMod val="60000"/>
                    <a:lumOff val="40000"/>
                  </a:schemeClr>
                </a:solidFill>
              </a:defRPr>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839" name="Date Placeholder 4"/>
          <p:cNvSpPr>
            <a:spLocks noGrp="1"/>
          </p:cNvSpPr>
          <p:nvPr>
            <p:ph type="dt" sz="half" idx="10"/>
          </p:nvPr>
        </p:nvSpPr>
        <p:spPr/>
        <p:txBody>
          <a:bodyPr/>
          <a:p>
            <a:fld id="{1F109D89-A7AD-4B0C-8731-6EEB52294CC0}" type="datetimeFigureOut">
              <a:rPr lang="en-US" smtClean="0"/>
              <a:t>3/29/2020</a:t>
            </a:fld>
            <a:endParaRPr lang="en-US"/>
          </a:p>
        </p:txBody>
      </p:sp>
      <p:sp>
        <p:nvSpPr>
          <p:cNvPr id="1048840" name="Footer Placeholder 5"/>
          <p:cNvSpPr>
            <a:spLocks noGrp="1"/>
          </p:cNvSpPr>
          <p:nvPr>
            <p:ph type="ftr" sz="quarter" idx="11"/>
          </p:nvPr>
        </p:nvSpPr>
        <p:spPr/>
        <p:txBody>
          <a:bodyPr/>
          <a:p>
            <a:endParaRPr lang="en-US"/>
          </a:p>
        </p:txBody>
      </p:sp>
      <p:sp>
        <p:nvSpPr>
          <p:cNvPr id="1048841" name="Rectangle 15"/>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842" name="Slide Number Placeholder 6"/>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Title and Caption">
    <p:spTree>
      <p:nvGrpSpPr>
        <p:cNvPr id="184" name=""/>
        <p:cNvGrpSpPr/>
        <p:nvPr/>
      </p:nvGrpSpPr>
      <p:grpSpPr>
        <a:xfrm>
          <a:off x="0" y="0"/>
          <a:ext cx="0" cy="0"/>
          <a:chOff x="0" y="0"/>
          <a:chExt cx="0" cy="0"/>
        </a:xfrm>
      </p:grpSpPr>
      <p:grpSp>
        <p:nvGrpSpPr>
          <p:cNvPr id="185" name="Group 6"/>
          <p:cNvGrpSpPr/>
          <p:nvPr/>
        </p:nvGrpSpPr>
        <p:grpSpPr>
          <a:xfrm>
            <a:off x="0" y="0"/>
            <a:ext cx="12192000" cy="6858000"/>
            <a:chOff x="0" y="0"/>
            <a:chExt cx="12192000" cy="6858000"/>
          </a:xfrm>
        </p:grpSpPr>
        <p:sp>
          <p:nvSpPr>
            <p:cNvPr id="1048724" name="Rectangle 10"/>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725" name="Oval 13"/>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26" name="Oval 14"/>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27" name="Oval 15"/>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28" name="Oval 17"/>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29" name="Oval 18"/>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30" name="Freeform 5"/>
            <p:cNvSpPr/>
            <p:nvPr/>
          </p:nvSpPr>
          <p:spPr bwMode="gray">
            <a:xfrm rot="21010068">
              <a:off x="8490951" y="2714874"/>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731" name="Freeform 5"/>
            <p:cNvSpPr/>
            <p:nvPr/>
          </p:nvSpPr>
          <p:spPr bwMode="gray">
            <a:xfrm>
              <a:off x="455612" y="2801319"/>
              <a:ext cx="11277600" cy="3602637"/>
            </a:xfrm>
            <a:custGeom>
              <a:avLst/>
              <a:ah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048732"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733"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dirty="0" lang="en-US"/>
          </a:p>
        </p:txBody>
      </p:sp>
      <p:sp>
        <p:nvSpPr>
          <p:cNvPr id="1048734" name="Text Placeholder 3"/>
          <p:cNvSpPr>
            <a:spLocks noGrp="1"/>
          </p:cNvSpPr>
          <p:nvPr>
            <p:ph type="body" sz="half" idx="2"/>
          </p:nvPr>
        </p:nvSpPr>
        <p:spPr>
          <a:xfrm>
            <a:off x="1154954" y="3543300"/>
            <a:ext cx="8825659" cy="2476500"/>
          </a:xfrm>
        </p:spPr>
        <p:txBody>
          <a:bodyPr anchor="ctr">
            <a:normAutofit/>
          </a:bodyPr>
          <a:lstStyle>
            <a:lvl1pPr indent="0" marL="0">
              <a:buNone/>
              <a:defRPr sz="18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735" name="Date Placeholder 3"/>
          <p:cNvSpPr>
            <a:spLocks noGrp="1"/>
          </p:cNvSpPr>
          <p:nvPr>
            <p:ph type="dt" sz="half" idx="10"/>
          </p:nvPr>
        </p:nvSpPr>
        <p:spPr/>
        <p:txBody>
          <a:bodyPr/>
          <a:p>
            <a:fld id="{1F109D89-A7AD-4B0C-8731-6EEB52294CC0}" type="datetimeFigureOut">
              <a:rPr lang="en-US" smtClean="0"/>
              <a:t>3/29/2020</a:t>
            </a:fld>
            <a:endParaRPr lang="en-US"/>
          </a:p>
        </p:txBody>
      </p:sp>
      <p:sp>
        <p:nvSpPr>
          <p:cNvPr id="1048736" name="Footer Placeholder 4"/>
          <p:cNvSpPr>
            <a:spLocks noGrp="1"/>
          </p:cNvSpPr>
          <p:nvPr>
            <p:ph type="ftr" sz="quarter" idx="11"/>
          </p:nvPr>
        </p:nvSpPr>
        <p:spPr/>
        <p:txBody>
          <a:bodyPr/>
          <a:p>
            <a:endParaRPr lang="en-US"/>
          </a:p>
        </p:txBody>
      </p:sp>
      <p:sp>
        <p:nvSpPr>
          <p:cNvPr id="1048737" name="Rectangle 12"/>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738"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Quote with Caption">
    <p:spTree>
      <p:nvGrpSpPr>
        <p:cNvPr id="194" name=""/>
        <p:cNvGrpSpPr/>
        <p:nvPr/>
      </p:nvGrpSpPr>
      <p:grpSpPr>
        <a:xfrm>
          <a:off x="0" y="0"/>
          <a:ext cx="0" cy="0"/>
          <a:chOff x="0" y="0"/>
          <a:chExt cx="0" cy="0"/>
        </a:xfrm>
      </p:grpSpPr>
      <p:grpSp>
        <p:nvGrpSpPr>
          <p:cNvPr id="195" name="Group 2"/>
          <p:cNvGrpSpPr/>
          <p:nvPr/>
        </p:nvGrpSpPr>
        <p:grpSpPr>
          <a:xfrm>
            <a:off x="0" y="0"/>
            <a:ext cx="12192000" cy="6858000"/>
            <a:chOff x="0" y="0"/>
            <a:chExt cx="12192000" cy="6858000"/>
          </a:xfrm>
        </p:grpSpPr>
        <p:sp>
          <p:nvSpPr>
            <p:cNvPr id="1048809" name="Rectangle 16"/>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810" name="Oval 19"/>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11" name="Oval 21"/>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12" name="Oval 22"/>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13" name="Oval 23"/>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14" name="Oval 24"/>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15" name="Freeform 5"/>
            <p:cNvSpPr/>
            <p:nvPr/>
          </p:nvSpPr>
          <p:spPr bwMode="gray">
            <a:xfrm rot="21010068">
              <a:off x="8490951" y="4185117"/>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816" name="Freeform 5"/>
            <p:cNvSpPr/>
            <p:nvPr/>
          </p:nvSpPr>
          <p:spPr bwMode="gray">
            <a:xfrm>
              <a:off x="455612" y="4241801"/>
              <a:ext cx="11277600" cy="2337161"/>
            </a:xfrm>
            <a:custGeom>
              <a:avLst/>
              <a:ah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48817"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818" name="TextBox 15"/>
          <p:cNvSpPr txBox="1"/>
          <p:nvPr/>
        </p:nvSpPr>
        <p:spPr bwMode="gray">
          <a:xfrm>
            <a:off x="881566" y="607336"/>
            <a:ext cx="801912" cy="1513840"/>
          </a:xfrm>
          <a:prstGeom prst="rect"/>
          <a:noFill/>
        </p:spPr>
        <p:txBody>
          <a:bodyPr rtlCol="0" wrap="square">
            <a:spAutoFit/>
          </a:bodyPr>
          <a:p>
            <a:pPr algn="r"/>
            <a:r>
              <a:rPr b="0" dirty="0" sz="9600" i="0" lang="en-US">
                <a:solidFill>
                  <a:schemeClr val="accent1">
                    <a:lumMod val="60000"/>
                    <a:lumOff val="40000"/>
                  </a:schemeClr>
                </a:solidFill>
                <a:latin typeface="Arial"/>
                <a:cs typeface="Arial"/>
              </a:rPr>
              <a:t>“</a:t>
            </a:r>
          </a:p>
        </p:txBody>
      </p:sp>
      <p:sp>
        <p:nvSpPr>
          <p:cNvPr id="1048819" name="TextBox 12"/>
          <p:cNvSpPr txBox="1"/>
          <p:nvPr/>
        </p:nvSpPr>
        <p:spPr bwMode="gray">
          <a:xfrm>
            <a:off x="9884458" y="2613787"/>
            <a:ext cx="652763" cy="1513840"/>
          </a:xfrm>
          <a:prstGeom prst="rect"/>
          <a:noFill/>
        </p:spPr>
        <p:txBody>
          <a:bodyPr rtlCol="0" wrap="square">
            <a:spAutoFit/>
          </a:bodyPr>
          <a:p>
            <a:pPr algn="r"/>
            <a:r>
              <a:rPr b="0" dirty="0" sz="9600" i="0" lang="en-US">
                <a:solidFill>
                  <a:schemeClr val="accent1">
                    <a:lumMod val="60000"/>
                    <a:lumOff val="40000"/>
                  </a:schemeClr>
                </a:solidFill>
                <a:latin typeface="Arial"/>
                <a:cs typeface="Arial"/>
              </a:rPr>
              <a:t>”</a:t>
            </a:r>
          </a:p>
        </p:txBody>
      </p:sp>
      <p:sp>
        <p:nvSpPr>
          <p:cNvPr id="1048820"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dirty="0" lang="en-US"/>
          </a:p>
        </p:txBody>
      </p:sp>
      <p:sp>
        <p:nvSpPr>
          <p:cNvPr id="1048821" name="Text Placeholder 3"/>
          <p:cNvSpPr>
            <a:spLocks noGrp="1"/>
          </p:cNvSpPr>
          <p:nvPr>
            <p:ph type="body" sz="half" idx="13"/>
          </p:nvPr>
        </p:nvSpPr>
        <p:spPr bwMode="gray">
          <a:xfrm>
            <a:off x="1945945" y="3678766"/>
            <a:ext cx="7731219" cy="342174"/>
          </a:xfrm>
        </p:spPr>
        <p:txBody>
          <a:bodyPr anchor="t">
            <a:normAutofit/>
          </a:bodyPr>
          <a:lstStyle>
            <a:lvl1pPr indent="0" marL="0">
              <a:buNone/>
              <a:defRPr b="0" cap="small" dirty="0" sz="1400" i="0" kern="1200" lang="en-US">
                <a:solidFill>
                  <a:schemeClr val="accent1">
                    <a:lumMod val="60000"/>
                    <a:lumOff val="40000"/>
                  </a:schemeClr>
                </a:solidFill>
                <a:latin typeface="+mn-lt"/>
                <a:ea typeface="+mn-ea"/>
              </a:defRPr>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822" name="Text Placeholder 3"/>
          <p:cNvSpPr>
            <a:spLocks noGrp="1"/>
          </p:cNvSpPr>
          <p:nvPr>
            <p:ph type="body" sz="half" idx="2"/>
          </p:nvPr>
        </p:nvSpPr>
        <p:spPr>
          <a:xfrm>
            <a:off x="1154954" y="5029199"/>
            <a:ext cx="9244897" cy="997857"/>
          </a:xfrm>
        </p:spPr>
        <p:txBody>
          <a:bodyPr anchor="ctr">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823" name="Date Placeholder 3"/>
          <p:cNvSpPr>
            <a:spLocks noGrp="1"/>
          </p:cNvSpPr>
          <p:nvPr>
            <p:ph type="dt" sz="half" idx="10"/>
          </p:nvPr>
        </p:nvSpPr>
        <p:spPr/>
        <p:txBody>
          <a:bodyPr/>
          <a:p>
            <a:fld id="{1F109D89-A7AD-4B0C-8731-6EEB52294CC0}" type="datetimeFigureOut">
              <a:rPr lang="en-US" smtClean="0"/>
              <a:t>3/29/2020</a:t>
            </a:fld>
            <a:endParaRPr lang="en-US"/>
          </a:p>
        </p:txBody>
      </p:sp>
      <p:sp>
        <p:nvSpPr>
          <p:cNvPr id="1048824" name="Footer Placeholder 4"/>
          <p:cNvSpPr>
            <a:spLocks noGrp="1"/>
          </p:cNvSpPr>
          <p:nvPr>
            <p:ph type="ftr" sz="quarter" idx="11"/>
          </p:nvPr>
        </p:nvSpPr>
        <p:spPr/>
        <p:txBody>
          <a:bodyPr/>
          <a:p>
            <a:endParaRPr lang="en-US"/>
          </a:p>
        </p:txBody>
      </p:sp>
      <p:sp>
        <p:nvSpPr>
          <p:cNvPr id="1048825" name="Rectangle 18"/>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826"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p:cSld name="Name Card">
    <p:spTree>
      <p:nvGrpSpPr>
        <p:cNvPr id="182" name=""/>
        <p:cNvGrpSpPr/>
        <p:nvPr/>
      </p:nvGrpSpPr>
      <p:grpSpPr>
        <a:xfrm>
          <a:off x="0" y="0"/>
          <a:ext cx="0" cy="0"/>
          <a:chOff x="0" y="0"/>
          <a:chExt cx="0" cy="0"/>
        </a:xfrm>
      </p:grpSpPr>
      <p:grpSp>
        <p:nvGrpSpPr>
          <p:cNvPr id="183" name="Group 8"/>
          <p:cNvGrpSpPr/>
          <p:nvPr/>
        </p:nvGrpSpPr>
        <p:grpSpPr>
          <a:xfrm>
            <a:off x="0" y="0"/>
            <a:ext cx="12192000" cy="6858000"/>
            <a:chOff x="0" y="0"/>
            <a:chExt cx="12192000" cy="6858000"/>
          </a:xfrm>
        </p:grpSpPr>
        <p:sp>
          <p:nvSpPr>
            <p:cNvPr id="1048709" name="Rectangle 10"/>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710" name="Oval 14"/>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11" name="Oval 15"/>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12" name="Oval 16"/>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13" name="Oval 17"/>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14" name="Oval 18"/>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15" name="Freeform 5"/>
            <p:cNvSpPr/>
            <p:nvPr/>
          </p:nvSpPr>
          <p:spPr bwMode="gray">
            <a:xfrm rot="21010068">
              <a:off x="8490951" y="4193583"/>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716" name="Freeform 5"/>
            <p:cNvSpPr/>
            <p:nvPr/>
          </p:nvSpPr>
          <p:spPr bwMode="gray">
            <a:xfrm>
              <a:off x="455612" y="4241801"/>
              <a:ext cx="11277600" cy="2337161"/>
            </a:xfrm>
            <a:custGeom>
              <a:avLst/>
              <a:ah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48717"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718" name="Title 1"/>
          <p:cNvSpPr>
            <a:spLocks noGrp="1"/>
          </p:cNvSpPr>
          <p:nvPr>
            <p:ph type="title"/>
          </p:nvPr>
        </p:nvSpPr>
        <p:spPr>
          <a:xfrm>
            <a:off x="1154954" y="2370667"/>
            <a:ext cx="8825660" cy="1822514"/>
          </a:xfrm>
        </p:spPr>
        <p:txBody>
          <a:bodyPr anchor="b"/>
          <a:lstStyle>
            <a:lvl1pPr algn="l">
              <a:defRPr b="0" cap="none" sz="4000"/>
            </a:lvl1pPr>
          </a:lstStyle>
          <a:p>
            <a:r>
              <a:rPr lang="en-US" smtClean="0"/>
              <a:t>Click to edit Master title style</a:t>
            </a:r>
            <a:endParaRPr dirty="0" lang="en-US"/>
          </a:p>
        </p:txBody>
      </p:sp>
      <p:sp>
        <p:nvSpPr>
          <p:cNvPr id="1048719" name="Text Placeholder 2"/>
          <p:cNvSpPr>
            <a:spLocks noGrp="1"/>
          </p:cNvSpPr>
          <p:nvPr>
            <p:ph type="body" idx="1"/>
          </p:nvPr>
        </p:nvSpPr>
        <p:spPr>
          <a:xfrm>
            <a:off x="1154954" y="5024967"/>
            <a:ext cx="8825659" cy="860400"/>
          </a:xfrm>
        </p:spPr>
        <p:txBody>
          <a:bodyPr anchor="t"/>
          <a:lstStyle>
            <a:lvl1pPr algn="l" indent="0" marL="0">
              <a:buNone/>
              <a:defRPr cap="none" sz="2000">
                <a:solidFill>
                  <a:schemeClr val="accent1">
                    <a:lumMod val="60000"/>
                    <a:lumOff val="40000"/>
                  </a:schemeClr>
                </a:solidFill>
              </a:defRPr>
            </a:lvl1pPr>
            <a:lvl2pPr indent="0" marL="457200">
              <a:buNone/>
              <a:defRPr sz="18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en-US" smtClean="0"/>
              <a:t>Click to edit Master text styles</a:t>
            </a:r>
          </a:p>
        </p:txBody>
      </p:sp>
      <p:sp>
        <p:nvSpPr>
          <p:cNvPr id="1048720" name="Date Placeholder 3"/>
          <p:cNvSpPr>
            <a:spLocks noGrp="1"/>
          </p:cNvSpPr>
          <p:nvPr>
            <p:ph type="dt" sz="half" idx="10"/>
          </p:nvPr>
        </p:nvSpPr>
        <p:spPr/>
        <p:txBody>
          <a:bodyPr/>
          <a:p>
            <a:fld id="{1F109D89-A7AD-4B0C-8731-6EEB52294CC0}" type="datetimeFigureOut">
              <a:rPr lang="en-US" smtClean="0"/>
              <a:t>3/29/2020</a:t>
            </a:fld>
            <a:endParaRPr lang="en-US"/>
          </a:p>
        </p:txBody>
      </p:sp>
      <p:sp>
        <p:nvSpPr>
          <p:cNvPr id="1048721" name="Footer Placeholder 4"/>
          <p:cNvSpPr>
            <a:spLocks noGrp="1"/>
          </p:cNvSpPr>
          <p:nvPr>
            <p:ph type="ftr" sz="quarter" idx="11"/>
          </p:nvPr>
        </p:nvSpPr>
        <p:spPr/>
        <p:txBody>
          <a:bodyPr/>
          <a:p>
            <a:endParaRPr lang="en-US"/>
          </a:p>
        </p:txBody>
      </p:sp>
      <p:sp>
        <p:nvSpPr>
          <p:cNvPr id="1048722" name="Rectangle 13"/>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723"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99" name=""/>
        <p:cNvGrpSpPr/>
        <p:nvPr/>
      </p:nvGrpSpPr>
      <p:grpSpPr>
        <a:xfrm>
          <a:off x="0" y="0"/>
          <a:ext cx="0" cy="0"/>
          <a:chOff x="0" y="0"/>
          <a:chExt cx="0" cy="0"/>
        </a:xfrm>
      </p:grpSpPr>
      <p:sp>
        <p:nvSpPr>
          <p:cNvPr id="1048849"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dirty="0" lang="en-US"/>
          </a:p>
        </p:txBody>
      </p:sp>
      <p:sp>
        <p:nvSpPr>
          <p:cNvPr id="1048850" name="Text Placeholder 2"/>
          <p:cNvSpPr>
            <a:spLocks noGrp="1"/>
          </p:cNvSpPr>
          <p:nvPr>
            <p:ph type="body" idx="1"/>
          </p:nvPr>
        </p:nvSpPr>
        <p:spPr>
          <a:xfrm>
            <a:off x="1154954" y="2603502"/>
            <a:ext cx="3141878" cy="576262"/>
          </a:xfrm>
        </p:spPr>
        <p:txBody>
          <a:bodyPr anchor="b">
            <a:noAutofit/>
          </a:bodyPr>
          <a:lstStyle>
            <a:lvl1pPr indent="0" marL="0">
              <a:buNone/>
              <a:defRPr b="0" sz="2400">
                <a:solidFill>
                  <a:schemeClr val="accent1">
                    <a:lumMod val="60000"/>
                    <a:lumOff val="40000"/>
                  </a:schemeClr>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851" name="Text Placeholder 3"/>
          <p:cNvSpPr>
            <a:spLocks noGrp="1"/>
          </p:cNvSpPr>
          <p:nvPr>
            <p:ph type="body" sz="half" idx="15"/>
          </p:nvPr>
        </p:nvSpPr>
        <p:spPr>
          <a:xfrm>
            <a:off x="1154953" y="3179764"/>
            <a:ext cx="3141879" cy="2847293"/>
          </a:xfrm>
        </p:spPr>
        <p:txBody>
          <a:bodyPr anchor="t">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852" name="Text Placeholder 4"/>
          <p:cNvSpPr>
            <a:spLocks noGrp="1"/>
          </p:cNvSpPr>
          <p:nvPr>
            <p:ph type="body" sz="quarter" idx="3"/>
          </p:nvPr>
        </p:nvSpPr>
        <p:spPr>
          <a:xfrm>
            <a:off x="4512721" y="2603500"/>
            <a:ext cx="3147009" cy="576262"/>
          </a:xfrm>
        </p:spPr>
        <p:txBody>
          <a:bodyPr anchor="b">
            <a:noAutofit/>
          </a:bodyPr>
          <a:lstStyle>
            <a:lvl1pPr indent="0" marL="0">
              <a:buNone/>
              <a:defRPr b="0" sz="2400">
                <a:solidFill>
                  <a:schemeClr val="accent1">
                    <a:lumMod val="60000"/>
                    <a:lumOff val="40000"/>
                  </a:schemeClr>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853" name="Text Placeholder 3"/>
          <p:cNvSpPr>
            <a:spLocks noGrp="1"/>
          </p:cNvSpPr>
          <p:nvPr>
            <p:ph type="body" sz="half" idx="16"/>
          </p:nvPr>
        </p:nvSpPr>
        <p:spPr>
          <a:xfrm>
            <a:off x="4512721" y="3179763"/>
            <a:ext cx="3147009" cy="2847293"/>
          </a:xfrm>
        </p:spPr>
        <p:txBody>
          <a:bodyPr anchor="t">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854" name="Text Placeholder 4"/>
          <p:cNvSpPr>
            <a:spLocks noGrp="1"/>
          </p:cNvSpPr>
          <p:nvPr>
            <p:ph type="body" sz="quarter" idx="13"/>
          </p:nvPr>
        </p:nvSpPr>
        <p:spPr>
          <a:xfrm>
            <a:off x="7888135" y="2603501"/>
            <a:ext cx="3145730" cy="576262"/>
          </a:xfrm>
        </p:spPr>
        <p:txBody>
          <a:bodyPr anchor="b">
            <a:noAutofit/>
          </a:bodyPr>
          <a:lstStyle>
            <a:lvl1pPr indent="0" marL="0">
              <a:buNone/>
              <a:defRPr b="0" sz="2400">
                <a:solidFill>
                  <a:schemeClr val="accent1">
                    <a:lumMod val="60000"/>
                    <a:lumOff val="40000"/>
                  </a:schemeClr>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855" name="Text Placeholder 3"/>
          <p:cNvSpPr>
            <a:spLocks noGrp="1"/>
          </p:cNvSpPr>
          <p:nvPr>
            <p:ph type="body" sz="half" idx="17"/>
          </p:nvPr>
        </p:nvSpPr>
        <p:spPr>
          <a:xfrm>
            <a:off x="7888329" y="3179762"/>
            <a:ext cx="3145536" cy="2847293"/>
          </a:xfrm>
        </p:spPr>
        <p:txBody>
          <a:bodyPr anchor="t">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cxnSp>
        <p:nvCxnSpPr>
          <p:cNvPr id="3145730" name="Straight Connector 16"/>
          <p:cNvCxnSpPr>
            <a:cxnSpLocks/>
          </p:cNvCxnSpPr>
          <p:nvPr/>
        </p:nvCxnSpPr>
        <p:spPr>
          <a:xfrm>
            <a:off x="4403971" y="2569633"/>
            <a:ext cx="0" cy="3492499"/>
          </a:xfrm>
          <a:prstGeom prst="line"/>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3145731" name="Straight Connector 17"/>
          <p:cNvCxnSpPr>
            <a:cxnSpLocks/>
          </p:cNvCxnSpPr>
          <p:nvPr/>
        </p:nvCxnSpPr>
        <p:spPr>
          <a:xfrm>
            <a:off x="7772401" y="2569633"/>
            <a:ext cx="0" cy="3492499"/>
          </a:xfrm>
          <a:prstGeom prst="line"/>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1048856" name="Date Placeholder 6"/>
          <p:cNvSpPr>
            <a:spLocks noGrp="1"/>
          </p:cNvSpPr>
          <p:nvPr>
            <p:ph type="dt" sz="half" idx="10"/>
          </p:nvPr>
        </p:nvSpPr>
        <p:spPr/>
        <p:txBody>
          <a:bodyPr/>
          <a:p>
            <a:fld id="{1F109D89-A7AD-4B0C-8731-6EEB52294CC0}" type="datetimeFigureOut">
              <a:rPr lang="en-US" smtClean="0"/>
              <a:t>3/29/2020</a:t>
            </a:fld>
            <a:endParaRPr lang="en-US"/>
          </a:p>
        </p:txBody>
      </p:sp>
      <p:sp>
        <p:nvSpPr>
          <p:cNvPr id="1048857" name="Footer Placeholder 7"/>
          <p:cNvSpPr>
            <a:spLocks noGrp="1"/>
          </p:cNvSpPr>
          <p:nvPr>
            <p:ph type="ftr" sz="quarter" idx="11"/>
          </p:nvPr>
        </p:nvSpPr>
        <p:spPr/>
        <p:txBody>
          <a:bodyPr/>
          <a:p>
            <a:endParaRPr lang="en-US"/>
          </a:p>
        </p:txBody>
      </p:sp>
      <p:sp>
        <p:nvSpPr>
          <p:cNvPr id="1048858" name="Slide Number Placeholder 8"/>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88" name=""/>
        <p:cNvGrpSpPr/>
        <p:nvPr/>
      </p:nvGrpSpPr>
      <p:grpSpPr>
        <a:xfrm>
          <a:off x="0" y="0"/>
          <a:ext cx="0" cy="0"/>
          <a:chOff x="0" y="0"/>
          <a:chExt cx="0" cy="0"/>
        </a:xfrm>
      </p:grpSpPr>
      <p:sp>
        <p:nvSpPr>
          <p:cNvPr id="1048756"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dirty="0" lang="en-US"/>
          </a:p>
        </p:txBody>
      </p:sp>
      <p:sp>
        <p:nvSpPr>
          <p:cNvPr id="1048757" name="Text Placeholder 2"/>
          <p:cNvSpPr>
            <a:spLocks noGrp="1"/>
          </p:cNvSpPr>
          <p:nvPr>
            <p:ph type="body" idx="1"/>
          </p:nvPr>
        </p:nvSpPr>
        <p:spPr>
          <a:xfrm>
            <a:off x="1154954" y="4532844"/>
            <a:ext cx="3050438" cy="576262"/>
          </a:xfrm>
        </p:spPr>
        <p:txBody>
          <a:bodyPr anchor="b">
            <a:noAutofit/>
          </a:bodyPr>
          <a:lstStyle>
            <a:lvl1pPr indent="0" marL="0">
              <a:buNone/>
              <a:defRPr b="0" sz="2400">
                <a:solidFill>
                  <a:schemeClr val="accent1">
                    <a:lumMod val="60000"/>
                    <a:lumOff val="40000"/>
                  </a:schemeClr>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758" name="Picture Placeholder 2"/>
          <p:cNvSpPr>
            <a:spLocks noChangeAspect="1" noGrp="1"/>
          </p:cNvSpPr>
          <p:nvPr>
            <p:ph type="pic" idx="15"/>
          </p:nvPr>
        </p:nvSpPr>
        <p:spPr>
          <a:xfrm>
            <a:off x="1334553" y="2603500"/>
            <a:ext cx="2691242" cy="1591510"/>
          </a:xfrm>
          <a:prstGeom prst="roundRect">
            <a:avLst>
              <a:gd name="adj" fmla="val 1858"/>
            </a:avLst>
          </a:prstGeom>
          <a:effectLst>
            <a:outerShdw algn="tl" blurRad="50800" dir="5400000" dist="50800" rotWithShape="0">
              <a:srgbClr val="000000">
                <a:alpha val="43000"/>
              </a:srgbClr>
            </a:outerShdw>
          </a:effectLst>
        </p:spPr>
        <p:txBody>
          <a:bodyPr anchor="t">
            <a:normAutofit/>
          </a:bodyPr>
          <a:lstStyle>
            <a:lvl1pPr algn="ctr" indent="0" marL="0">
              <a:buNone/>
              <a:defRPr sz="1600"/>
            </a:lvl1pPr>
            <a:lvl2pPr indent="0" marL="457200">
              <a:buNone/>
              <a:defRPr sz="1600"/>
            </a:lvl2pPr>
            <a:lvl3pPr indent="0" marL="914400">
              <a:buNone/>
              <a:defRPr sz="16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r>
              <a:rPr lang="en-US" smtClean="0"/>
              <a:t>Click icon to add picture</a:t>
            </a:r>
            <a:endParaRPr dirty="0" lang="en-US"/>
          </a:p>
        </p:txBody>
      </p:sp>
      <p:sp>
        <p:nvSpPr>
          <p:cNvPr id="1048759" name="Text Placeholder 3"/>
          <p:cNvSpPr>
            <a:spLocks noGrp="1"/>
          </p:cNvSpPr>
          <p:nvPr>
            <p:ph type="body" sz="half" idx="18"/>
          </p:nvPr>
        </p:nvSpPr>
        <p:spPr>
          <a:xfrm>
            <a:off x="1154954" y="5109106"/>
            <a:ext cx="3050438" cy="917952"/>
          </a:xfrm>
        </p:spPr>
        <p:txBody>
          <a:bodyPr anchor="t">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760" name="Text Placeholder 4"/>
          <p:cNvSpPr>
            <a:spLocks noGrp="1"/>
          </p:cNvSpPr>
          <p:nvPr>
            <p:ph type="body" sz="quarter" idx="3"/>
          </p:nvPr>
        </p:nvSpPr>
        <p:spPr>
          <a:xfrm>
            <a:off x="4568865" y="4532844"/>
            <a:ext cx="3050438" cy="576263"/>
          </a:xfrm>
        </p:spPr>
        <p:txBody>
          <a:bodyPr anchor="b">
            <a:noAutofit/>
          </a:bodyPr>
          <a:lstStyle>
            <a:lvl1pPr indent="0" marL="0">
              <a:buNone/>
              <a:defRPr b="0" sz="2400">
                <a:solidFill>
                  <a:schemeClr val="accent1">
                    <a:lumMod val="60000"/>
                    <a:lumOff val="40000"/>
                  </a:schemeClr>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761" name="Picture Placeholder 2"/>
          <p:cNvSpPr>
            <a:spLocks noChangeAspect="1" noGrp="1"/>
          </p:cNvSpPr>
          <p:nvPr>
            <p:ph type="pic" idx="21"/>
          </p:nvPr>
        </p:nvSpPr>
        <p:spPr>
          <a:xfrm>
            <a:off x="4748462" y="2603500"/>
            <a:ext cx="2691243" cy="1591510"/>
          </a:xfrm>
          <a:prstGeom prst="roundRect">
            <a:avLst>
              <a:gd name="adj" fmla="val 1858"/>
            </a:avLst>
          </a:prstGeom>
          <a:effectLst>
            <a:outerShdw algn="tl" blurRad="50800" dir="5400000" dist="50800" rotWithShape="0">
              <a:srgbClr val="000000">
                <a:alpha val="43000"/>
              </a:srgbClr>
            </a:outerShdw>
          </a:effectLst>
        </p:spPr>
        <p:txBody>
          <a:bodyPr anchor="t">
            <a:normAutofit/>
          </a:bodyPr>
          <a:lstStyle>
            <a:lvl1pPr algn="ctr" indent="0" marL="0">
              <a:buNone/>
              <a:defRPr sz="1600"/>
            </a:lvl1pPr>
            <a:lvl2pPr indent="0" marL="457200">
              <a:buNone/>
              <a:defRPr sz="1600"/>
            </a:lvl2pPr>
            <a:lvl3pPr indent="0" marL="914400">
              <a:buNone/>
              <a:defRPr sz="16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r>
              <a:rPr lang="en-US" smtClean="0"/>
              <a:t>Click icon to add picture</a:t>
            </a:r>
            <a:endParaRPr dirty="0" lang="en-US"/>
          </a:p>
        </p:txBody>
      </p:sp>
      <p:sp>
        <p:nvSpPr>
          <p:cNvPr id="1048762" name="Text Placeholder 3"/>
          <p:cNvSpPr>
            <a:spLocks noGrp="1"/>
          </p:cNvSpPr>
          <p:nvPr>
            <p:ph type="body" sz="half" idx="19"/>
          </p:nvPr>
        </p:nvSpPr>
        <p:spPr>
          <a:xfrm>
            <a:off x="4570172" y="5109105"/>
            <a:ext cx="3050438" cy="917952"/>
          </a:xfrm>
        </p:spPr>
        <p:txBody>
          <a:bodyPr anchor="t">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763" name="Text Placeholder 4"/>
          <p:cNvSpPr>
            <a:spLocks noGrp="1"/>
          </p:cNvSpPr>
          <p:nvPr>
            <p:ph type="body" sz="quarter" idx="13"/>
          </p:nvPr>
        </p:nvSpPr>
        <p:spPr>
          <a:xfrm>
            <a:off x="7982775" y="4532845"/>
            <a:ext cx="3051095" cy="576262"/>
          </a:xfrm>
        </p:spPr>
        <p:txBody>
          <a:bodyPr anchor="b">
            <a:noAutofit/>
          </a:bodyPr>
          <a:lstStyle>
            <a:lvl1pPr indent="0" marL="0">
              <a:buNone/>
              <a:defRPr b="0" sz="2400">
                <a:solidFill>
                  <a:schemeClr val="accent1">
                    <a:lumMod val="60000"/>
                    <a:lumOff val="40000"/>
                  </a:schemeClr>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764" name="Picture Placeholder 2"/>
          <p:cNvSpPr>
            <a:spLocks noChangeAspect="1" noGrp="1"/>
          </p:cNvSpPr>
          <p:nvPr>
            <p:ph type="pic" idx="22"/>
          </p:nvPr>
        </p:nvSpPr>
        <p:spPr>
          <a:xfrm>
            <a:off x="8163031" y="2603500"/>
            <a:ext cx="2691242" cy="1591510"/>
          </a:xfrm>
          <a:prstGeom prst="roundRect">
            <a:avLst>
              <a:gd name="adj" fmla="val 1858"/>
            </a:avLst>
          </a:prstGeom>
          <a:effectLst>
            <a:outerShdw algn="tl" blurRad="50800" dir="5400000" dist="50800" rotWithShape="0">
              <a:srgbClr val="000000">
                <a:alpha val="43000"/>
              </a:srgbClr>
            </a:outerShdw>
          </a:effectLst>
        </p:spPr>
        <p:txBody>
          <a:bodyPr anchor="t">
            <a:normAutofit/>
          </a:bodyPr>
          <a:lstStyle>
            <a:lvl1pPr algn="ctr" indent="0" marL="0">
              <a:buNone/>
              <a:defRPr sz="1600"/>
            </a:lvl1pPr>
            <a:lvl2pPr indent="0" marL="457200">
              <a:buNone/>
              <a:defRPr sz="1600"/>
            </a:lvl2pPr>
            <a:lvl3pPr indent="0" marL="914400">
              <a:buNone/>
              <a:defRPr sz="16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r>
              <a:rPr lang="en-US" smtClean="0"/>
              <a:t>Click icon to add picture</a:t>
            </a:r>
            <a:endParaRPr dirty="0" lang="en-US"/>
          </a:p>
        </p:txBody>
      </p:sp>
      <p:sp>
        <p:nvSpPr>
          <p:cNvPr id="1048765" name="Text Placeholder 3"/>
          <p:cNvSpPr>
            <a:spLocks noGrp="1"/>
          </p:cNvSpPr>
          <p:nvPr>
            <p:ph type="body" sz="half" idx="20"/>
          </p:nvPr>
        </p:nvSpPr>
        <p:spPr>
          <a:xfrm>
            <a:off x="7982775" y="5109104"/>
            <a:ext cx="3051096" cy="917952"/>
          </a:xfrm>
        </p:spPr>
        <p:txBody>
          <a:bodyPr anchor="t">
            <a:normAutofit/>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cxnSp>
        <p:nvCxnSpPr>
          <p:cNvPr id="3145728" name="Straight Connector 42"/>
          <p:cNvCxnSpPr>
            <a:cxnSpLocks/>
          </p:cNvCxnSpPr>
          <p:nvPr/>
        </p:nvCxnSpPr>
        <p:spPr>
          <a:xfrm>
            <a:off x="4405831" y="2569633"/>
            <a:ext cx="0" cy="3492499"/>
          </a:xfrm>
          <a:prstGeom prst="line"/>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3145729" name="Straight Connector 43"/>
          <p:cNvCxnSpPr>
            <a:cxnSpLocks/>
          </p:cNvCxnSpPr>
          <p:nvPr/>
        </p:nvCxnSpPr>
        <p:spPr>
          <a:xfrm>
            <a:off x="7797802" y="2569633"/>
            <a:ext cx="0" cy="3492499"/>
          </a:xfrm>
          <a:prstGeom prst="line"/>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1048766" name="Date Placeholder 6"/>
          <p:cNvSpPr>
            <a:spLocks noGrp="1"/>
          </p:cNvSpPr>
          <p:nvPr>
            <p:ph type="dt" sz="half" idx="10"/>
          </p:nvPr>
        </p:nvSpPr>
        <p:spPr/>
        <p:txBody>
          <a:bodyPr/>
          <a:p>
            <a:fld id="{1F109D89-A7AD-4B0C-8731-6EEB52294CC0}" type="datetimeFigureOut">
              <a:rPr lang="en-US" smtClean="0"/>
              <a:t>3/29/2020</a:t>
            </a:fld>
            <a:endParaRPr lang="en-US"/>
          </a:p>
        </p:txBody>
      </p:sp>
      <p:sp>
        <p:nvSpPr>
          <p:cNvPr id="1048767" name="Footer Placeholder 7"/>
          <p:cNvSpPr>
            <a:spLocks noGrp="1"/>
          </p:cNvSpPr>
          <p:nvPr>
            <p:ph type="ftr" sz="quarter" idx="11"/>
          </p:nvPr>
        </p:nvSpPr>
        <p:spPr>
          <a:xfrm>
            <a:off x="561111" y="6391838"/>
            <a:ext cx="3644282" cy="304801"/>
          </a:xfrm>
        </p:spPr>
        <p:txBody>
          <a:bodyPr/>
          <a:p>
            <a:endParaRPr lang="en-US"/>
          </a:p>
        </p:txBody>
      </p:sp>
      <p:sp>
        <p:nvSpPr>
          <p:cNvPr id="1048768" name="Slide Number Placeholder 8"/>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type="vertTx">
  <p:cSld name="Title and Vertical Text">
    <p:spTree>
      <p:nvGrpSpPr>
        <p:cNvPr id="202" name=""/>
        <p:cNvGrpSpPr/>
        <p:nvPr/>
      </p:nvGrpSpPr>
      <p:grpSpPr>
        <a:xfrm>
          <a:off x="0" y="0"/>
          <a:ext cx="0" cy="0"/>
          <a:chOff x="0" y="0"/>
          <a:chExt cx="0" cy="0"/>
        </a:xfrm>
      </p:grpSpPr>
      <p:sp>
        <p:nvSpPr>
          <p:cNvPr id="1048876" name="Title 1"/>
          <p:cNvSpPr>
            <a:spLocks noGrp="1"/>
          </p:cNvSpPr>
          <p:nvPr>
            <p:ph type="title"/>
          </p:nvPr>
        </p:nvSpPr>
        <p:spPr>
          <a:xfrm>
            <a:off x="1154954" y="973668"/>
            <a:ext cx="8825659" cy="706964"/>
          </a:xfrm>
        </p:spPr>
        <p:txBody>
          <a:bodyPr/>
          <a:p>
            <a:r>
              <a:rPr lang="en-US" smtClean="0"/>
              <a:t>Click to edit Master title style</a:t>
            </a:r>
            <a:endParaRPr dirty="0" lang="en-US"/>
          </a:p>
        </p:txBody>
      </p:sp>
      <p:sp>
        <p:nvSpPr>
          <p:cNvPr id="1048877" name="Vertical Text Placeholder 2"/>
          <p:cNvSpPr>
            <a:spLocks noGrp="1"/>
          </p:cNvSpPr>
          <p:nvPr>
            <p:ph type="body" orient="vert" idx="1"/>
          </p:nvPr>
        </p:nvSpPr>
        <p:spPr>
          <a:xfrm>
            <a:off x="1154954" y="2603500"/>
            <a:ext cx="8825659" cy="3416300"/>
          </a:xfrm>
        </p:spPr>
        <p:txBody>
          <a:bodyPr anchor="t" anchorCtr="0" vert="eaVert"/>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878" name="Date Placeholder 3"/>
          <p:cNvSpPr>
            <a:spLocks noGrp="1"/>
          </p:cNvSpPr>
          <p:nvPr>
            <p:ph type="dt" sz="half" idx="10"/>
          </p:nvPr>
        </p:nvSpPr>
        <p:spPr>
          <a:xfrm>
            <a:off x="10695439" y="6391838"/>
            <a:ext cx="990599" cy="304799"/>
          </a:xfrm>
        </p:spPr>
        <p:txBody>
          <a:bodyPr/>
          <a:p>
            <a:fld id="{1F109D89-A7AD-4B0C-8731-6EEB52294CC0}" type="datetimeFigureOut">
              <a:rPr lang="en-US" smtClean="0"/>
              <a:t>3/29/2020</a:t>
            </a:fld>
            <a:endParaRPr lang="en-US"/>
          </a:p>
        </p:txBody>
      </p:sp>
      <p:sp>
        <p:nvSpPr>
          <p:cNvPr id="1048879" name="Footer Placeholder 4"/>
          <p:cNvSpPr>
            <a:spLocks noGrp="1"/>
          </p:cNvSpPr>
          <p:nvPr>
            <p:ph type="ftr" sz="quarter" idx="11"/>
          </p:nvPr>
        </p:nvSpPr>
        <p:spPr/>
        <p:txBody>
          <a:bodyPr/>
          <a:p>
            <a:endParaRPr lang="en-US"/>
          </a:p>
        </p:txBody>
      </p:sp>
      <p:sp>
        <p:nvSpPr>
          <p:cNvPr id="1048880"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type="vertTitleAndTx">
  <p:cSld name="Vertical Title and Text">
    <p:spTree>
      <p:nvGrpSpPr>
        <p:cNvPr id="192" name=""/>
        <p:cNvGrpSpPr/>
        <p:nvPr/>
      </p:nvGrpSpPr>
      <p:grpSpPr>
        <a:xfrm>
          <a:off x="0" y="0"/>
          <a:ext cx="0" cy="0"/>
          <a:chOff x="0" y="0"/>
          <a:chExt cx="0" cy="0"/>
        </a:xfrm>
      </p:grpSpPr>
      <p:grpSp>
        <p:nvGrpSpPr>
          <p:cNvPr id="193" name="Group 8"/>
          <p:cNvGrpSpPr/>
          <p:nvPr/>
        </p:nvGrpSpPr>
        <p:grpSpPr>
          <a:xfrm>
            <a:off x="0" y="0"/>
            <a:ext cx="12192000" cy="6858000"/>
            <a:chOff x="0" y="0"/>
            <a:chExt cx="12192000" cy="6858000"/>
          </a:xfrm>
        </p:grpSpPr>
        <p:sp>
          <p:nvSpPr>
            <p:cNvPr id="1048793" name="Rectangle 11"/>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794" name="Oval 14"/>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95" name="Oval 15"/>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96" name="Oval 17"/>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97" name="Oval 18"/>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98" name="Oval 19"/>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99" name="Rectangle 6"/>
            <p:cNvSpPr/>
            <p:nvPr/>
          </p:nvSpPr>
          <p:spPr bwMode="gray">
            <a:xfrm>
              <a:off x="414867" y="402165"/>
              <a:ext cx="6510866" cy="6053670"/>
            </a:xfrm>
            <a:prstGeom prst="rect"/>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48800" name="Freeform 5"/>
            <p:cNvSpPr/>
            <p:nvPr/>
          </p:nvSpPr>
          <p:spPr bwMode="gray">
            <a:xfrm rot="5101749">
              <a:off x="6294738" y="4577737"/>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801" name="Freeform 5"/>
            <p:cNvSpPr/>
            <p:nvPr/>
          </p:nvSpPr>
          <p:spPr bwMode="gray">
            <a:xfrm rot="5400000">
              <a:off x="4449232" y="2801721"/>
              <a:ext cx="6053670" cy="1254558"/>
            </a:xfrm>
            <a:custGeom>
              <a:avLst/>
              <a:ah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48802"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803" name="Vertical Title 1"/>
          <p:cNvSpPr>
            <a:spLocks noGrp="1"/>
          </p:cNvSpPr>
          <p:nvPr>
            <p:ph type="title" orient="vert"/>
          </p:nvPr>
        </p:nvSpPr>
        <p:spPr>
          <a:xfrm>
            <a:off x="8585235" y="1278467"/>
            <a:ext cx="1409965" cy="4748590"/>
          </a:xfrm>
        </p:spPr>
        <p:txBody>
          <a:bodyPr anchor="b" anchorCtr="0" vert="eaVert"/>
          <a:p>
            <a:r>
              <a:rPr lang="en-US" smtClean="0"/>
              <a:t>Click to edit Master title style</a:t>
            </a:r>
            <a:endParaRPr dirty="0" lang="en-US"/>
          </a:p>
        </p:txBody>
      </p:sp>
      <p:sp>
        <p:nvSpPr>
          <p:cNvPr id="1048804" name="Vertical Text Placeholder 2"/>
          <p:cNvSpPr>
            <a:spLocks noGrp="1"/>
          </p:cNvSpPr>
          <p:nvPr>
            <p:ph type="body" orient="vert" idx="1"/>
          </p:nvPr>
        </p:nvSpPr>
        <p:spPr>
          <a:xfrm>
            <a:off x="1154954" y="1278467"/>
            <a:ext cx="6256025" cy="4748590"/>
          </a:xfrm>
        </p:spPr>
        <p:txBody>
          <a:bodyPr vert="eaVert"/>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805" name="Date Placeholder 3"/>
          <p:cNvSpPr>
            <a:spLocks noGrp="1"/>
          </p:cNvSpPr>
          <p:nvPr>
            <p:ph type="dt" sz="half" idx="10"/>
          </p:nvPr>
        </p:nvSpPr>
        <p:spPr>
          <a:xfrm>
            <a:off x="10653104" y="6391838"/>
            <a:ext cx="992135" cy="304799"/>
          </a:xfrm>
        </p:spPr>
        <p:txBody>
          <a:bodyPr/>
          <a:p>
            <a:fld id="{1F109D89-A7AD-4B0C-8731-6EEB52294CC0}" type="datetimeFigureOut">
              <a:rPr lang="en-US" smtClean="0"/>
              <a:t>3/29/2020</a:t>
            </a:fld>
            <a:endParaRPr lang="en-US"/>
          </a:p>
        </p:txBody>
      </p:sp>
      <p:sp>
        <p:nvSpPr>
          <p:cNvPr id="1048806" name="Footer Placeholder 4"/>
          <p:cNvSpPr>
            <a:spLocks noGrp="1"/>
          </p:cNvSpPr>
          <p:nvPr>
            <p:ph type="ftr" sz="quarter" idx="11"/>
          </p:nvPr>
        </p:nvSpPr>
        <p:spPr/>
        <p:txBody>
          <a:bodyPr/>
          <a:p>
            <a:endParaRPr lang="en-US"/>
          </a:p>
        </p:txBody>
      </p:sp>
      <p:sp>
        <p:nvSpPr>
          <p:cNvPr id="1048807" name="Rectangle 13"/>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808"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31" name=""/>
        <p:cNvGrpSpPr/>
        <p:nvPr/>
      </p:nvGrpSpPr>
      <p:grpSpPr>
        <a:xfrm>
          <a:off x="0" y="0"/>
          <a:ext cx="0" cy="0"/>
          <a:chOff x="0" y="0"/>
          <a:chExt cx="0" cy="0"/>
        </a:xfrm>
      </p:grpSpPr>
      <p:sp>
        <p:nvSpPr>
          <p:cNvPr id="1048591" name="Title 1"/>
          <p:cNvSpPr>
            <a:spLocks noGrp="1"/>
          </p:cNvSpPr>
          <p:nvPr>
            <p:ph type="title"/>
          </p:nvPr>
        </p:nvSpPr>
        <p:spPr/>
        <p:txBody>
          <a:bodyPr/>
          <a:p>
            <a:r>
              <a:rPr lang="en-US" smtClean="0"/>
              <a:t>Click to edit Master title style</a:t>
            </a:r>
            <a:endParaRPr dirty="0" lang="en-US"/>
          </a:p>
        </p:txBody>
      </p:sp>
      <p:sp>
        <p:nvSpPr>
          <p:cNvPr id="1048592" name="Content Placeholder 2"/>
          <p:cNvSpPr>
            <a:spLocks noGrp="1"/>
          </p:cNvSpPr>
          <p:nvPr>
            <p:ph idx="1"/>
          </p:nvPr>
        </p:nvSpPr>
        <p:spPr>
          <a:xfrm>
            <a:off x="1154954" y="2603500"/>
            <a:ext cx="8825659" cy="3416300"/>
          </a:xfrm>
        </p:spPr>
        <p:txBody>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593" name="Date Placeholder 3"/>
          <p:cNvSpPr>
            <a:spLocks noGrp="1"/>
          </p:cNvSpPr>
          <p:nvPr>
            <p:ph type="dt" sz="half" idx="10"/>
          </p:nvPr>
        </p:nvSpPr>
        <p:spPr/>
        <p:txBody>
          <a:bodyPr/>
          <a:p>
            <a:fld id="{1F109D89-A7AD-4B0C-8731-6EEB52294CC0}" type="datetimeFigureOut">
              <a:rPr lang="en-US" smtClean="0"/>
              <a:t>3/29/2020</a:t>
            </a:fld>
            <a:endParaRPr lang="en-US"/>
          </a:p>
        </p:txBody>
      </p:sp>
      <p:sp>
        <p:nvSpPr>
          <p:cNvPr id="1048594" name="Footer Placeholder 4"/>
          <p:cNvSpPr>
            <a:spLocks noGrp="1"/>
          </p:cNvSpPr>
          <p:nvPr>
            <p:ph type="ftr" sz="quarter" idx="11"/>
          </p:nvPr>
        </p:nvSpPr>
        <p:spPr/>
        <p:txBody>
          <a:bodyPr/>
          <a:p>
            <a:endParaRPr lang="en-US"/>
          </a:p>
        </p:txBody>
      </p:sp>
      <p:sp>
        <p:nvSpPr>
          <p:cNvPr id="1048595"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type="secHead">
  <p:cSld name="Section Header">
    <p:spTree>
      <p:nvGrpSpPr>
        <p:cNvPr id="189" name=""/>
        <p:cNvGrpSpPr/>
        <p:nvPr/>
      </p:nvGrpSpPr>
      <p:grpSpPr>
        <a:xfrm>
          <a:off x="0" y="0"/>
          <a:ext cx="0" cy="0"/>
          <a:chOff x="0" y="0"/>
          <a:chExt cx="0" cy="0"/>
        </a:xfrm>
      </p:grpSpPr>
      <p:grpSp>
        <p:nvGrpSpPr>
          <p:cNvPr id="190" name="Group 7"/>
          <p:cNvGrpSpPr/>
          <p:nvPr/>
        </p:nvGrpSpPr>
        <p:grpSpPr>
          <a:xfrm>
            <a:off x="0" y="0"/>
            <a:ext cx="12192000" cy="6858000"/>
            <a:chOff x="0" y="0"/>
            <a:chExt cx="12192000" cy="6858000"/>
          </a:xfrm>
        </p:grpSpPr>
        <p:sp>
          <p:nvSpPr>
            <p:cNvPr id="1048769" name="Rectangle 13"/>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770" name="Oval 16"/>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71" name="Oval 17"/>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72" name="Oval 18"/>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73" name="Oval 19"/>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74" name="Oval 20"/>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75" name="Rectangle 9"/>
            <p:cNvSpPr/>
            <p:nvPr/>
          </p:nvSpPr>
          <p:spPr bwMode="gray">
            <a:xfrm>
              <a:off x="7289800" y="402165"/>
              <a:ext cx="4478865" cy="6053670"/>
            </a:xfrm>
            <a:prstGeom prst="rect"/>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48776" name="Freeform 5"/>
            <p:cNvSpPr/>
            <p:nvPr/>
          </p:nvSpPr>
          <p:spPr bwMode="gray">
            <a:xfrm rot="16200000">
              <a:off x="3787244" y="2801721"/>
              <a:ext cx="6053670" cy="1254558"/>
            </a:xfrm>
            <a:custGeom>
              <a:avLst/>
              <a:ah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48777" name="Freeform 5"/>
            <p:cNvSpPr/>
            <p:nvPr/>
          </p:nvSpPr>
          <p:spPr bwMode="gray">
            <a:xfrm rot="15922489">
              <a:off x="4698352" y="1826078"/>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778"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779" name="Title 1"/>
          <p:cNvSpPr>
            <a:spLocks noGrp="1"/>
          </p:cNvSpPr>
          <p:nvPr>
            <p:ph type="title"/>
          </p:nvPr>
        </p:nvSpPr>
        <p:spPr>
          <a:xfrm>
            <a:off x="1154954" y="2677645"/>
            <a:ext cx="4351025" cy="2283824"/>
          </a:xfrm>
        </p:spPr>
        <p:txBody>
          <a:bodyPr anchor="ctr"/>
          <a:lstStyle>
            <a:lvl1pPr algn="l">
              <a:defRPr b="0" cap="none" sz="4000"/>
            </a:lvl1pPr>
          </a:lstStyle>
          <a:p>
            <a:r>
              <a:rPr lang="en-US" smtClean="0"/>
              <a:t>Click to edit Master title style</a:t>
            </a:r>
            <a:endParaRPr dirty="0" lang="en-US"/>
          </a:p>
        </p:txBody>
      </p:sp>
      <p:sp>
        <p:nvSpPr>
          <p:cNvPr id="1048780" name="Text Placeholder 2"/>
          <p:cNvSpPr>
            <a:spLocks noGrp="1"/>
          </p:cNvSpPr>
          <p:nvPr>
            <p:ph type="body" idx="1"/>
          </p:nvPr>
        </p:nvSpPr>
        <p:spPr>
          <a:xfrm>
            <a:off x="6895559" y="2677644"/>
            <a:ext cx="3757545" cy="2283824"/>
          </a:xfrm>
        </p:spPr>
        <p:txBody>
          <a:bodyPr anchor="ctr"/>
          <a:lstStyle>
            <a:lvl1pPr algn="l" indent="0" marL="0">
              <a:buNone/>
              <a:defRPr cap="all" sz="2000">
                <a:solidFill>
                  <a:schemeClr val="accent1">
                    <a:lumMod val="60000"/>
                    <a:lumOff val="40000"/>
                  </a:schemeClr>
                </a:solidFill>
              </a:defRPr>
            </a:lvl1pPr>
            <a:lvl2pPr indent="0" marL="457200">
              <a:buNone/>
              <a:defRPr sz="18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en-US" smtClean="0"/>
              <a:t>Click to edit Master text styles</a:t>
            </a:r>
          </a:p>
        </p:txBody>
      </p:sp>
      <p:sp>
        <p:nvSpPr>
          <p:cNvPr id="1048781" name="Date Placeholder 3"/>
          <p:cNvSpPr>
            <a:spLocks noGrp="1"/>
          </p:cNvSpPr>
          <p:nvPr>
            <p:ph type="dt" sz="half" idx="10"/>
          </p:nvPr>
        </p:nvSpPr>
        <p:spPr/>
        <p:txBody>
          <a:bodyPr/>
          <a:p>
            <a:fld id="{1F109D89-A7AD-4B0C-8731-6EEB52294CC0}" type="datetimeFigureOut">
              <a:rPr lang="en-US" smtClean="0"/>
              <a:t>3/29/2020</a:t>
            </a:fld>
            <a:endParaRPr lang="en-US"/>
          </a:p>
        </p:txBody>
      </p:sp>
      <p:sp>
        <p:nvSpPr>
          <p:cNvPr id="1048782" name="Footer Placeholder 4"/>
          <p:cNvSpPr>
            <a:spLocks noGrp="1"/>
          </p:cNvSpPr>
          <p:nvPr>
            <p:ph type="ftr" sz="quarter" idx="11"/>
          </p:nvPr>
        </p:nvSpPr>
        <p:spPr/>
        <p:txBody>
          <a:bodyPr/>
          <a:p>
            <a:endParaRPr lang="en-US"/>
          </a:p>
        </p:txBody>
      </p:sp>
      <p:sp>
        <p:nvSpPr>
          <p:cNvPr id="1048783" name="Rectangle 15"/>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784" name="Slide Number Placeholder 5"/>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Two Content">
    <p:spTree>
      <p:nvGrpSpPr>
        <p:cNvPr id="198" name=""/>
        <p:cNvGrpSpPr/>
        <p:nvPr/>
      </p:nvGrpSpPr>
      <p:grpSpPr>
        <a:xfrm>
          <a:off x="0" y="0"/>
          <a:ext cx="0" cy="0"/>
          <a:chOff x="0" y="0"/>
          <a:chExt cx="0" cy="0"/>
        </a:xfrm>
      </p:grpSpPr>
      <p:sp>
        <p:nvSpPr>
          <p:cNvPr id="1048843" name="Title 1"/>
          <p:cNvSpPr>
            <a:spLocks noGrp="1"/>
          </p:cNvSpPr>
          <p:nvPr>
            <p:ph type="title"/>
          </p:nvPr>
        </p:nvSpPr>
        <p:spPr/>
        <p:txBody>
          <a:bodyPr/>
          <a:p>
            <a:r>
              <a:rPr lang="en-US" smtClean="0"/>
              <a:t>Click to edit Master title style</a:t>
            </a:r>
            <a:endParaRPr dirty="0" lang="en-US"/>
          </a:p>
        </p:txBody>
      </p:sp>
      <p:sp>
        <p:nvSpPr>
          <p:cNvPr id="1048844" name="Content Placeholder 2"/>
          <p:cNvSpPr>
            <a:spLocks noGrp="1"/>
          </p:cNvSpPr>
          <p:nvPr>
            <p:ph sz="half" idx="1"/>
          </p:nvPr>
        </p:nvSpPr>
        <p:spPr>
          <a:xfrm>
            <a:off x="1154954" y="2603500"/>
            <a:ext cx="4825158" cy="3416301"/>
          </a:xfrm>
        </p:spPr>
        <p:txBody>
          <a:bodyPr>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845" name="Content Placeholder 3"/>
          <p:cNvSpPr>
            <a:spLocks noGrp="1"/>
          </p:cNvSpPr>
          <p:nvPr>
            <p:ph sz="half" idx="2"/>
          </p:nvPr>
        </p:nvSpPr>
        <p:spPr>
          <a:xfrm>
            <a:off x="6208712" y="2603500"/>
            <a:ext cx="4825159" cy="3416300"/>
          </a:xfrm>
        </p:spPr>
        <p:txBody>
          <a:bodyPr>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846" name="Date Placeholder 4"/>
          <p:cNvSpPr>
            <a:spLocks noGrp="1"/>
          </p:cNvSpPr>
          <p:nvPr>
            <p:ph type="dt" sz="half" idx="10"/>
          </p:nvPr>
        </p:nvSpPr>
        <p:spPr/>
        <p:txBody>
          <a:bodyPr/>
          <a:p>
            <a:fld id="{1F109D89-A7AD-4B0C-8731-6EEB52294CC0}" type="datetimeFigureOut">
              <a:rPr lang="en-US" smtClean="0"/>
              <a:t>3/29/2020</a:t>
            </a:fld>
            <a:endParaRPr lang="en-US"/>
          </a:p>
        </p:txBody>
      </p:sp>
      <p:sp>
        <p:nvSpPr>
          <p:cNvPr id="1048847" name="Footer Placeholder 5"/>
          <p:cNvSpPr>
            <a:spLocks noGrp="1"/>
          </p:cNvSpPr>
          <p:nvPr>
            <p:ph type="ftr" sz="quarter" idx="11"/>
          </p:nvPr>
        </p:nvSpPr>
        <p:spPr/>
        <p:txBody>
          <a:bodyPr/>
          <a:p>
            <a:endParaRPr lang="en-US"/>
          </a:p>
        </p:txBody>
      </p:sp>
      <p:sp>
        <p:nvSpPr>
          <p:cNvPr id="1048848" name="Slide Number Placeholder 6"/>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Comparison">
    <p:spTree>
      <p:nvGrpSpPr>
        <p:cNvPr id="191" name=""/>
        <p:cNvGrpSpPr/>
        <p:nvPr/>
      </p:nvGrpSpPr>
      <p:grpSpPr>
        <a:xfrm>
          <a:off x="0" y="0"/>
          <a:ext cx="0" cy="0"/>
          <a:chOff x="0" y="0"/>
          <a:chExt cx="0" cy="0"/>
        </a:xfrm>
      </p:grpSpPr>
      <p:sp>
        <p:nvSpPr>
          <p:cNvPr id="1048785" name="Title 1"/>
          <p:cNvSpPr>
            <a:spLocks noGrp="1"/>
          </p:cNvSpPr>
          <p:nvPr>
            <p:ph type="title"/>
          </p:nvPr>
        </p:nvSpPr>
        <p:spPr/>
        <p:txBody>
          <a:bodyPr/>
          <a:p>
            <a:r>
              <a:rPr lang="en-US" smtClean="0"/>
              <a:t>Click to edit Master title style</a:t>
            </a:r>
            <a:endParaRPr dirty="0" lang="en-US"/>
          </a:p>
        </p:txBody>
      </p:sp>
      <p:sp>
        <p:nvSpPr>
          <p:cNvPr id="1048786" name="Text Placeholder 2"/>
          <p:cNvSpPr>
            <a:spLocks noGrp="1"/>
          </p:cNvSpPr>
          <p:nvPr>
            <p:ph type="body" idx="1"/>
          </p:nvPr>
        </p:nvSpPr>
        <p:spPr>
          <a:xfrm>
            <a:off x="1154954" y="2603500"/>
            <a:ext cx="4825157" cy="576262"/>
          </a:xfrm>
        </p:spPr>
        <p:txBody>
          <a:bodyPr anchor="b">
            <a:noAutofit/>
          </a:bodyPr>
          <a:lstStyle>
            <a:lvl1pPr indent="0" marL="0">
              <a:buNone/>
              <a:defRPr b="0" sz="2400">
                <a:solidFill>
                  <a:schemeClr val="accent1"/>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787" name="Content Placeholder 3"/>
          <p:cNvSpPr>
            <a:spLocks noGrp="1"/>
          </p:cNvSpPr>
          <p:nvPr>
            <p:ph sz="half" idx="2"/>
          </p:nvPr>
        </p:nvSpPr>
        <p:spPr>
          <a:xfrm>
            <a:off x="1154954" y="3179762"/>
            <a:ext cx="4825158" cy="2840039"/>
          </a:xfrm>
        </p:spPr>
        <p:txBody>
          <a:bodyPr>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788" name="Text Placeholder 4"/>
          <p:cNvSpPr>
            <a:spLocks noGrp="1"/>
          </p:cNvSpPr>
          <p:nvPr>
            <p:ph type="body" sz="quarter" idx="3"/>
          </p:nvPr>
        </p:nvSpPr>
        <p:spPr>
          <a:xfrm>
            <a:off x="6208712" y="2603500"/>
            <a:ext cx="4825159" cy="576262"/>
          </a:xfrm>
        </p:spPr>
        <p:txBody>
          <a:bodyPr anchor="b">
            <a:noAutofit/>
          </a:bodyPr>
          <a:lstStyle>
            <a:lvl1pPr indent="0" marL="0">
              <a:buNone/>
              <a:defRPr b="0" sz="2400">
                <a:solidFill>
                  <a:schemeClr val="accent1"/>
                </a:solidFill>
              </a:defRPr>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789"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790" name="Date Placeholder 6"/>
          <p:cNvSpPr>
            <a:spLocks noGrp="1"/>
          </p:cNvSpPr>
          <p:nvPr>
            <p:ph type="dt" sz="half" idx="10"/>
          </p:nvPr>
        </p:nvSpPr>
        <p:spPr/>
        <p:txBody>
          <a:bodyPr/>
          <a:p>
            <a:fld id="{1F109D89-A7AD-4B0C-8731-6EEB52294CC0}" type="datetimeFigureOut">
              <a:rPr lang="en-US" smtClean="0"/>
              <a:t>3/29/2020</a:t>
            </a:fld>
            <a:endParaRPr lang="en-US"/>
          </a:p>
        </p:txBody>
      </p:sp>
      <p:sp>
        <p:nvSpPr>
          <p:cNvPr id="1048791" name="Footer Placeholder 7"/>
          <p:cNvSpPr>
            <a:spLocks noGrp="1"/>
          </p:cNvSpPr>
          <p:nvPr>
            <p:ph type="ftr" sz="quarter" idx="11"/>
          </p:nvPr>
        </p:nvSpPr>
        <p:spPr/>
        <p:txBody>
          <a:bodyPr/>
          <a:p>
            <a:endParaRPr lang="en-US"/>
          </a:p>
        </p:txBody>
      </p:sp>
      <p:sp>
        <p:nvSpPr>
          <p:cNvPr id="1048792" name="Slide Number Placeholder 8"/>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Title Only">
    <p:spTree>
      <p:nvGrpSpPr>
        <p:cNvPr id="181" name=""/>
        <p:cNvGrpSpPr/>
        <p:nvPr/>
      </p:nvGrpSpPr>
      <p:grpSpPr>
        <a:xfrm>
          <a:off x="0" y="0"/>
          <a:ext cx="0" cy="0"/>
          <a:chOff x="0" y="0"/>
          <a:chExt cx="0" cy="0"/>
        </a:xfrm>
      </p:grpSpPr>
      <p:sp>
        <p:nvSpPr>
          <p:cNvPr id="1048705" name="Title 1"/>
          <p:cNvSpPr>
            <a:spLocks noGrp="1"/>
          </p:cNvSpPr>
          <p:nvPr>
            <p:ph type="title"/>
          </p:nvPr>
        </p:nvSpPr>
        <p:spPr>
          <a:xfrm>
            <a:off x="1154954" y="973668"/>
            <a:ext cx="8761413" cy="706964"/>
          </a:xfrm>
        </p:spPr>
        <p:txBody>
          <a:bodyPr/>
          <a:p>
            <a:r>
              <a:rPr lang="en-US" smtClean="0"/>
              <a:t>Click to edit Master title style</a:t>
            </a:r>
            <a:endParaRPr dirty="0" lang="en-US"/>
          </a:p>
        </p:txBody>
      </p:sp>
      <p:sp>
        <p:nvSpPr>
          <p:cNvPr id="1048706" name="Date Placeholder 2"/>
          <p:cNvSpPr>
            <a:spLocks noGrp="1"/>
          </p:cNvSpPr>
          <p:nvPr>
            <p:ph type="dt" sz="half" idx="10"/>
          </p:nvPr>
        </p:nvSpPr>
        <p:spPr/>
        <p:txBody>
          <a:bodyPr/>
          <a:p>
            <a:fld id="{1F109D89-A7AD-4B0C-8731-6EEB52294CC0}" type="datetimeFigureOut">
              <a:rPr lang="en-US" smtClean="0"/>
              <a:t>3/29/2020</a:t>
            </a:fld>
            <a:endParaRPr lang="en-US"/>
          </a:p>
        </p:txBody>
      </p:sp>
      <p:sp>
        <p:nvSpPr>
          <p:cNvPr id="1048707" name="Footer Placeholder 3"/>
          <p:cNvSpPr>
            <a:spLocks noGrp="1"/>
          </p:cNvSpPr>
          <p:nvPr>
            <p:ph type="ftr" sz="quarter" idx="11"/>
          </p:nvPr>
        </p:nvSpPr>
        <p:spPr/>
        <p:txBody>
          <a:bodyPr/>
          <a:p>
            <a:endParaRPr lang="en-US"/>
          </a:p>
        </p:txBody>
      </p:sp>
      <p:sp>
        <p:nvSpPr>
          <p:cNvPr id="1048708" name="Slide Number Placeholder 4"/>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type="blank">
  <p:cSld name="Blank">
    <p:spTree>
      <p:nvGrpSpPr>
        <p:cNvPr id="106" name=""/>
        <p:cNvGrpSpPr/>
        <p:nvPr/>
      </p:nvGrpSpPr>
      <p:grpSpPr>
        <a:xfrm>
          <a:off x="0" y="0"/>
          <a:ext cx="0" cy="0"/>
          <a:chOff x="0" y="0"/>
          <a:chExt cx="0" cy="0"/>
        </a:xfrm>
      </p:grpSpPr>
      <p:sp>
        <p:nvSpPr>
          <p:cNvPr id="1048616" name="Date Placeholder 1"/>
          <p:cNvSpPr>
            <a:spLocks noGrp="1"/>
          </p:cNvSpPr>
          <p:nvPr>
            <p:ph type="dt" sz="half" idx="10"/>
          </p:nvPr>
        </p:nvSpPr>
        <p:spPr/>
        <p:txBody>
          <a:bodyPr/>
          <a:p>
            <a:fld id="{1F109D89-A7AD-4B0C-8731-6EEB52294CC0}" type="datetimeFigureOut">
              <a:rPr lang="en-US" smtClean="0"/>
              <a:t>3/29/2020</a:t>
            </a:fld>
            <a:endParaRPr lang="en-US"/>
          </a:p>
        </p:txBody>
      </p:sp>
      <p:sp>
        <p:nvSpPr>
          <p:cNvPr id="1048617" name="Footer Placeholder 2"/>
          <p:cNvSpPr>
            <a:spLocks noGrp="1"/>
          </p:cNvSpPr>
          <p:nvPr>
            <p:ph type="ftr" sz="quarter" idx="11"/>
          </p:nvPr>
        </p:nvSpPr>
        <p:spPr/>
        <p:txBody>
          <a:bodyPr/>
          <a:p>
            <a:endParaRPr lang="en-US"/>
          </a:p>
        </p:txBody>
      </p:sp>
      <p:sp>
        <p:nvSpPr>
          <p:cNvPr id="1048618" name="Rectangle 6"/>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619" name="Slide Number Placeholder 3"/>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type="objTx">
  <p:cSld name="Content with Caption">
    <p:spTree>
      <p:nvGrpSpPr>
        <p:cNvPr id="200" name=""/>
        <p:cNvGrpSpPr/>
        <p:nvPr/>
      </p:nvGrpSpPr>
      <p:grpSpPr>
        <a:xfrm>
          <a:off x="0" y="0"/>
          <a:ext cx="0" cy="0"/>
          <a:chOff x="0" y="0"/>
          <a:chExt cx="0" cy="0"/>
        </a:xfrm>
      </p:grpSpPr>
      <p:grpSp>
        <p:nvGrpSpPr>
          <p:cNvPr id="201" name="Group 8"/>
          <p:cNvGrpSpPr/>
          <p:nvPr/>
        </p:nvGrpSpPr>
        <p:grpSpPr>
          <a:xfrm>
            <a:off x="0" y="0"/>
            <a:ext cx="12192000" cy="6858000"/>
            <a:chOff x="0" y="0"/>
            <a:chExt cx="12192000" cy="6858000"/>
          </a:xfrm>
        </p:grpSpPr>
        <p:sp>
          <p:nvSpPr>
            <p:cNvPr id="1048859" name="Rectangle 13"/>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860" name="Oval 16"/>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61" name="Oval 18"/>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62" name="Oval 19"/>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63" name="Oval 20"/>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64" name="Oval 21"/>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865" name="Rectangle 10"/>
            <p:cNvSpPr/>
            <p:nvPr/>
          </p:nvSpPr>
          <p:spPr bwMode="gray">
            <a:xfrm>
              <a:off x="5713412" y="402165"/>
              <a:ext cx="6055253" cy="6053670"/>
            </a:xfrm>
            <a:prstGeom prst="rect"/>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48866" name="Freeform 5"/>
            <p:cNvSpPr/>
            <p:nvPr/>
          </p:nvSpPr>
          <p:spPr bwMode="gray">
            <a:xfrm rot="15922489">
              <a:off x="3140485" y="1826078"/>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867" name="Freeform 5"/>
            <p:cNvSpPr/>
            <p:nvPr/>
          </p:nvSpPr>
          <p:spPr bwMode="gray">
            <a:xfrm rot="16200000">
              <a:off x="2229377" y="2801721"/>
              <a:ext cx="6053670" cy="1254558"/>
            </a:xfrm>
            <a:custGeom>
              <a:avLst/>
              <a:ah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48868"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869" name="Title 1"/>
          <p:cNvSpPr>
            <a:spLocks noGrp="1"/>
          </p:cNvSpPr>
          <p:nvPr>
            <p:ph type="title"/>
          </p:nvPr>
        </p:nvSpPr>
        <p:spPr>
          <a:xfrm>
            <a:off x="1154955" y="1295400"/>
            <a:ext cx="2793158" cy="1600200"/>
          </a:xfrm>
        </p:spPr>
        <p:txBody>
          <a:bodyPr anchor="b"/>
          <a:lstStyle>
            <a:lvl1pPr algn="l">
              <a:defRPr b="0" sz="2400"/>
            </a:lvl1pPr>
          </a:lstStyle>
          <a:p>
            <a:r>
              <a:rPr lang="en-US" smtClean="0"/>
              <a:t>Click to edit Master title style</a:t>
            </a:r>
            <a:endParaRPr dirty="0" lang="en-US"/>
          </a:p>
        </p:txBody>
      </p:sp>
      <p:sp>
        <p:nvSpPr>
          <p:cNvPr id="1048870" name="Content Placeholder 2"/>
          <p:cNvSpPr>
            <a:spLocks noGrp="1"/>
          </p:cNvSpPr>
          <p:nvPr>
            <p:ph idx="1"/>
          </p:nvPr>
        </p:nvSpPr>
        <p:spPr>
          <a:xfrm>
            <a:off x="5781146" y="1447800"/>
            <a:ext cx="5190066" cy="4572000"/>
          </a:xfrm>
        </p:spPr>
        <p:txBody>
          <a:bodyPr anchor="ctr">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871" name="Text Placeholder 3"/>
          <p:cNvSpPr>
            <a:spLocks noGrp="1"/>
          </p:cNvSpPr>
          <p:nvPr>
            <p:ph type="body" sz="half" idx="2"/>
          </p:nvPr>
        </p:nvSpPr>
        <p:spPr bwMode="gray">
          <a:xfrm>
            <a:off x="1154954" y="3129280"/>
            <a:ext cx="2793158" cy="2895599"/>
          </a:xfrm>
        </p:spPr>
        <p:txBody>
          <a:bodyPr/>
          <a:lstStyle>
            <a:lvl1pPr indent="0" marL="0">
              <a:buNone/>
              <a:defRPr sz="1400">
                <a:solidFill>
                  <a:schemeClr val="accent1">
                    <a:lumMod val="60000"/>
                    <a:lumOff val="40000"/>
                  </a:schemeClr>
                </a:solidFill>
              </a:defRPr>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872" name="Date Placeholder 4"/>
          <p:cNvSpPr>
            <a:spLocks noGrp="1"/>
          </p:cNvSpPr>
          <p:nvPr>
            <p:ph type="dt" sz="half" idx="10"/>
          </p:nvPr>
        </p:nvSpPr>
        <p:spPr/>
        <p:txBody>
          <a:bodyPr/>
          <a:p>
            <a:fld id="{1F109D89-A7AD-4B0C-8731-6EEB52294CC0}" type="datetimeFigureOut">
              <a:rPr lang="en-US" smtClean="0"/>
              <a:t>3/29/2020</a:t>
            </a:fld>
            <a:endParaRPr lang="en-US"/>
          </a:p>
        </p:txBody>
      </p:sp>
      <p:sp>
        <p:nvSpPr>
          <p:cNvPr id="1048873" name="Footer Placeholder 5"/>
          <p:cNvSpPr>
            <a:spLocks noGrp="1"/>
          </p:cNvSpPr>
          <p:nvPr>
            <p:ph type="ftr" sz="quarter" idx="11"/>
          </p:nvPr>
        </p:nvSpPr>
        <p:spPr/>
        <p:txBody>
          <a:bodyPr/>
          <a:p>
            <a:endParaRPr lang="en-US"/>
          </a:p>
        </p:txBody>
      </p:sp>
      <p:sp>
        <p:nvSpPr>
          <p:cNvPr id="1048874" name="Rectangle 15"/>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875" name="Slide Number Placeholder 6"/>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type="picTx">
  <p:cSld name="Picture with Caption">
    <p:spTree>
      <p:nvGrpSpPr>
        <p:cNvPr id="186" name=""/>
        <p:cNvGrpSpPr/>
        <p:nvPr/>
      </p:nvGrpSpPr>
      <p:grpSpPr>
        <a:xfrm>
          <a:off x="0" y="0"/>
          <a:ext cx="0" cy="0"/>
          <a:chOff x="0" y="0"/>
          <a:chExt cx="0" cy="0"/>
        </a:xfrm>
      </p:grpSpPr>
      <p:grpSp>
        <p:nvGrpSpPr>
          <p:cNvPr id="187" name="Group 8"/>
          <p:cNvGrpSpPr/>
          <p:nvPr/>
        </p:nvGrpSpPr>
        <p:grpSpPr>
          <a:xfrm>
            <a:off x="0" y="0"/>
            <a:ext cx="12192000" cy="6858000"/>
            <a:chOff x="0" y="0"/>
            <a:chExt cx="12192000" cy="6858000"/>
          </a:xfrm>
        </p:grpSpPr>
        <p:sp>
          <p:nvSpPr>
            <p:cNvPr id="1048739" name="Rectangle 13"/>
            <p:cNvSpPr/>
            <p:nvPr/>
          </p:nvSpPr>
          <p:spPr>
            <a:xfrm>
              <a:off x="0" y="0"/>
              <a:ext cx="12192000" cy="6858000"/>
            </a:xfrm>
            <a:prstGeom prst="rect"/>
            <a:blipFill>
              <a:blip xmlns:r="http://schemas.openxmlformats.org/officeDocument/2006/relationships" r:embed="rId1">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740" name="Oval 16"/>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41" name="Oval 17"/>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42" name="Oval 18"/>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43" name="Oval 19"/>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44" name="Oval 20"/>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745" name="Rectangle 10"/>
            <p:cNvSpPr/>
            <p:nvPr/>
          </p:nvSpPr>
          <p:spPr bwMode="gray">
            <a:xfrm>
              <a:off x="6172200" y="402165"/>
              <a:ext cx="5596465" cy="6053670"/>
            </a:xfrm>
            <a:prstGeom prst="rect"/>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48746" name="Freeform 5"/>
            <p:cNvSpPr/>
            <p:nvPr/>
          </p:nvSpPr>
          <p:spPr bwMode="gray">
            <a:xfrm rot="15922489">
              <a:off x="4203594" y="1826078"/>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747" name="Freeform 5"/>
            <p:cNvSpPr/>
            <p:nvPr/>
          </p:nvSpPr>
          <p:spPr bwMode="gray">
            <a:xfrm rot="16200000">
              <a:off x="3295432" y="2801721"/>
              <a:ext cx="6053670" cy="1254558"/>
            </a:xfrm>
            <a:custGeom>
              <a:avLst/>
              <a:ah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48748"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749" name="Title 1"/>
          <p:cNvSpPr>
            <a:spLocks noGrp="1"/>
          </p:cNvSpPr>
          <p:nvPr>
            <p:ph type="title"/>
          </p:nvPr>
        </p:nvSpPr>
        <p:spPr>
          <a:xfrm>
            <a:off x="1154955" y="1693333"/>
            <a:ext cx="3865134" cy="1735667"/>
          </a:xfrm>
        </p:spPr>
        <p:txBody>
          <a:bodyPr anchor="b">
            <a:normAutofit/>
          </a:bodyPr>
          <a:lstStyle>
            <a:lvl1pPr algn="l">
              <a:defRPr b="0" sz="3600"/>
            </a:lvl1pPr>
          </a:lstStyle>
          <a:p>
            <a:r>
              <a:rPr lang="en-US" smtClean="0"/>
              <a:t>Click to edit Master title style</a:t>
            </a:r>
            <a:endParaRPr dirty="0" lang="en-US"/>
          </a:p>
        </p:txBody>
      </p:sp>
      <p:sp>
        <p:nvSpPr>
          <p:cNvPr id="1048750" name="Picture Placeholder 2"/>
          <p:cNvSpPr>
            <a:spLocks noChangeAspect="1" noGrp="1"/>
          </p:cNvSpPr>
          <p:nvPr>
            <p:ph type="pic" idx="1"/>
          </p:nvPr>
        </p:nvSpPr>
        <p:spPr>
          <a:xfrm>
            <a:off x="6547870" y="1143000"/>
            <a:ext cx="3227193" cy="4572000"/>
          </a:xfrm>
          <a:prstGeom prst="roundRect">
            <a:avLst>
              <a:gd name="adj" fmla="val 1858"/>
            </a:avLst>
          </a:prstGeom>
          <a:effectLst>
            <a:outerShdw algn="tl" blurRad="50800" dir="5400000" dist="50800" rotWithShape="0">
              <a:srgbClr val="000000">
                <a:alpha val="43000"/>
              </a:srgbClr>
            </a:outerShdw>
          </a:effectLst>
        </p:spPr>
        <p:txBody>
          <a:bodyPr anchor="t">
            <a:normAutofit/>
          </a:bodyPr>
          <a:lstStyle>
            <a:lvl1pPr algn="ctr" indent="0" marL="0">
              <a:buNone/>
              <a:defRPr sz="1600"/>
            </a:lvl1pPr>
            <a:lvl2pPr indent="0" marL="457200">
              <a:buNone/>
              <a:defRPr sz="1600"/>
            </a:lvl2pPr>
            <a:lvl3pPr indent="0" marL="914400">
              <a:buNone/>
              <a:defRPr sz="16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algn="ctr" indent="0" lvl="0" marL="0">
              <a:buNone/>
            </a:pPr>
            <a:r>
              <a:rPr lang="en-US" smtClean="0"/>
              <a:t>Click icon to add picture</a:t>
            </a:r>
            <a:endParaRPr dirty="0" lang="en-US"/>
          </a:p>
        </p:txBody>
      </p:sp>
      <p:sp>
        <p:nvSpPr>
          <p:cNvPr id="1048751" name="Text Placeholder 3"/>
          <p:cNvSpPr>
            <a:spLocks noGrp="1"/>
          </p:cNvSpPr>
          <p:nvPr>
            <p:ph type="body" sz="half" idx="2"/>
          </p:nvPr>
        </p:nvSpPr>
        <p:spPr bwMode="gray">
          <a:xfrm>
            <a:off x="1154954" y="3657600"/>
            <a:ext cx="3859212" cy="1371600"/>
          </a:xfrm>
        </p:spPr>
        <p:txBody>
          <a:bodyPr>
            <a:normAutofit/>
          </a:bodyPr>
          <a:lstStyle>
            <a:lvl1pPr indent="0" marL="0">
              <a:buNone/>
              <a:defRPr sz="1400">
                <a:solidFill>
                  <a:schemeClr val="accent1">
                    <a:lumMod val="60000"/>
                    <a:lumOff val="40000"/>
                  </a:schemeClr>
                </a:solidFill>
              </a:defRPr>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752" name="Date Placeholder 4"/>
          <p:cNvSpPr>
            <a:spLocks noGrp="1"/>
          </p:cNvSpPr>
          <p:nvPr>
            <p:ph type="dt" sz="half" idx="10"/>
          </p:nvPr>
        </p:nvSpPr>
        <p:spPr/>
        <p:txBody>
          <a:bodyPr/>
          <a:p>
            <a:fld id="{1F109D89-A7AD-4B0C-8731-6EEB52294CC0}" type="datetimeFigureOut">
              <a:rPr lang="en-US" smtClean="0"/>
              <a:t>3/29/2020</a:t>
            </a:fld>
            <a:endParaRPr lang="en-US"/>
          </a:p>
        </p:txBody>
      </p:sp>
      <p:sp>
        <p:nvSpPr>
          <p:cNvPr id="1048753" name="Footer Placeholder 5"/>
          <p:cNvSpPr>
            <a:spLocks noGrp="1"/>
          </p:cNvSpPr>
          <p:nvPr>
            <p:ph type="ftr" sz="quarter" idx="11"/>
          </p:nvPr>
        </p:nvSpPr>
        <p:spPr/>
        <p:txBody>
          <a:bodyPr/>
          <a:p>
            <a:endParaRPr lang="en-US"/>
          </a:p>
        </p:txBody>
      </p:sp>
      <p:sp>
        <p:nvSpPr>
          <p:cNvPr id="1048754" name="Rectangle 15"/>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755" name="Slide Number Placeholder 6"/>
          <p:cNvSpPr>
            <a:spLocks noGrp="1"/>
          </p:cNvSpPr>
          <p:nvPr>
            <p:ph type="sldNum" sz="quarter" idx="12"/>
          </p:nvPr>
        </p:nvSpPr>
        <p:spPr/>
        <p:txBody>
          <a:bodyPr/>
          <a:p>
            <a:fld id="{FE56B1FC-FD92-4E96-BD6D-8E93B42E7C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image" Target="../media/image1.jpeg"/><Relationship Id="rId1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2" name=""/>
        <p:cNvGrpSpPr/>
        <p:nvPr/>
      </p:nvGrpSpPr>
      <p:grpSpPr>
        <a:xfrm>
          <a:off x="0" y="0"/>
          <a:ext cx="0" cy="0"/>
          <a:chOff x="0" y="0"/>
          <a:chExt cx="0" cy="0"/>
        </a:xfrm>
      </p:grpSpPr>
      <p:grpSp>
        <p:nvGrpSpPr>
          <p:cNvPr id="13" name="Group 7"/>
          <p:cNvGrpSpPr/>
          <p:nvPr/>
        </p:nvGrpSpPr>
        <p:grpSpPr>
          <a:xfrm>
            <a:off x="0" y="0"/>
            <a:ext cx="12192000" cy="6858000"/>
            <a:chOff x="0" y="0"/>
            <a:chExt cx="12192000" cy="6858000"/>
          </a:xfrm>
        </p:grpSpPr>
        <p:sp>
          <p:nvSpPr>
            <p:cNvPr id="1048576" name="Rectangle 6"/>
            <p:cNvSpPr/>
            <p:nvPr/>
          </p:nvSpPr>
          <p:spPr>
            <a:xfrm>
              <a:off x="0" y="0"/>
              <a:ext cx="12192000" cy="6858000"/>
            </a:xfrm>
            <a:prstGeom prst="rect"/>
            <a:blipFill>
              <a:blip xmlns:r="http://schemas.openxmlformats.org/officeDocument/2006/relationships" r:embed="rId18">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577" name="Oval 12"/>
            <p:cNvSpPr/>
            <p:nvPr/>
          </p:nvSpPr>
          <p:spPr>
            <a:xfrm>
              <a:off x="0" y="2667000"/>
              <a:ext cx="4191000" cy="4191000"/>
            </a:xfrm>
            <a:prstGeom prst="ellipse"/>
            <a:gradFill flip="none" rotWithShape="1">
              <a:gsLst>
                <a:gs pos="0">
                  <a:schemeClr val="accent5">
                    <a:alpha val="11000"/>
                  </a:schemeClr>
                </a:gs>
                <a:gs pos="36000">
                  <a:schemeClr val="accent5">
                    <a:alpha val="10000"/>
                  </a:schemeClr>
                </a:gs>
                <a:gs pos="75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578" name="Oval 14"/>
            <p:cNvSpPr/>
            <p:nvPr/>
          </p:nvSpPr>
          <p:spPr>
            <a:xfrm>
              <a:off x="0" y="2895600"/>
              <a:ext cx="2362200" cy="2362200"/>
            </a:xfrm>
            <a:prstGeom prst="ellipse"/>
            <a:gradFill flip="none" rotWithShape="1">
              <a:gsLst>
                <a:gs pos="0">
                  <a:schemeClr val="accent5">
                    <a:alpha val="8000"/>
                  </a:schemeClr>
                </a:gs>
                <a:gs pos="36000">
                  <a:schemeClr val="accent5">
                    <a:alpha val="8000"/>
                  </a:schemeClr>
                </a:gs>
                <a:gs pos="72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579" name="Oval 17"/>
            <p:cNvSpPr/>
            <p:nvPr/>
          </p:nvSpPr>
          <p:spPr>
            <a:xfrm>
              <a:off x="8609012" y="5867400"/>
              <a:ext cx="990600" cy="990600"/>
            </a:xfrm>
            <a:prstGeom prst="ellipse"/>
            <a:gradFill flip="none" rotWithShape="1">
              <a:gsLst>
                <a:gs pos="0">
                  <a:schemeClr val="accent5">
                    <a:alpha val="14000"/>
                  </a:schemeClr>
                </a:gs>
                <a:gs pos="36000">
                  <a:schemeClr val="accent5">
                    <a:alpha val="7000"/>
                  </a:schemeClr>
                </a:gs>
                <a:gs pos="66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580" name="Oval 15"/>
            <p:cNvSpPr/>
            <p:nvPr/>
          </p:nvSpPr>
          <p:spPr>
            <a:xfrm>
              <a:off x="8609012" y="1676400"/>
              <a:ext cx="2819400" cy="2819400"/>
            </a:xfrm>
            <a:prstGeom prst="ellipse"/>
            <a:gradFill flip="none" rotWithShape="1">
              <a:gsLst>
                <a:gs pos="0">
                  <a:schemeClr val="accent5">
                    <a:alpha val="7000"/>
                  </a:schemeClr>
                </a:gs>
                <a:gs pos="36000">
                  <a:schemeClr val="accent5">
                    <a:alpha val="6000"/>
                  </a:schemeClr>
                </a:gs>
                <a:gs pos="69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581" name="Oval 16"/>
            <p:cNvSpPr/>
            <p:nvPr/>
          </p:nvSpPr>
          <p:spPr>
            <a:xfrm>
              <a:off x="7999412" y="8464"/>
              <a:ext cx="1600200" cy="1600200"/>
            </a:xfrm>
            <a:prstGeom prst="ellipse"/>
            <a:gradFill flip="none" rotWithShape="1">
              <a:gsLst>
                <a:gs pos="0">
                  <a:schemeClr val="accent5">
                    <a:alpha val="14000"/>
                  </a:schemeClr>
                </a:gs>
                <a:gs pos="36000">
                  <a:schemeClr val="accent5">
                    <a:alpha val="7000"/>
                  </a:schemeClr>
                </a:gs>
                <a:gs pos="73000">
                  <a:schemeClr val="accent5">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sp>
          <p:nvSpPr>
            <p:cNvPr id="1048582" name="Freeform 5"/>
            <p:cNvSpPr/>
            <p:nvPr/>
          </p:nvSpPr>
          <p:spPr bwMode="gray">
            <a:xfrm rot="21010068">
              <a:off x="8490951" y="1797517"/>
              <a:ext cx="3299407" cy="440924"/>
            </a:xfrm>
            <a:custGeom>
              <a:avLst/>
              <a:ah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48583" name="Freeform 5"/>
            <p:cNvSpPr/>
            <p:nvPr/>
          </p:nvSpPr>
          <p:spPr bwMode="gray">
            <a:xfrm>
              <a:off x="459506" y="1866405"/>
              <a:ext cx="11277600" cy="4533900"/>
            </a:xfrm>
            <a:custGeom>
              <a:avLst/>
              <a:ah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048584" name="Freeform 5"/>
            <p:cNvSpPr>
              <a:spLocks noEditPoints="1"/>
            </p:cNvSpPr>
            <p:nvPr/>
          </p:nvSpPr>
          <p:spPr bwMode="gray">
            <a:xfrm>
              <a:off x="0" y="1587"/>
              <a:ext cx="12192000" cy="6856413"/>
            </a:xfrm>
            <a:custGeom>
              <a:avLst/>
              <a:ah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8585" name="Title Placeholder 1"/>
          <p:cNvSpPr>
            <a:spLocks noGrp="1"/>
          </p:cNvSpPr>
          <p:nvPr>
            <p:ph type="title"/>
          </p:nvPr>
        </p:nvSpPr>
        <p:spPr bwMode="gray">
          <a:xfrm>
            <a:off x="1154954" y="973668"/>
            <a:ext cx="8761413" cy="706964"/>
          </a:xfrm>
          <a:prstGeom prst="rect"/>
        </p:spPr>
        <p:txBody>
          <a:bodyPr anchor="ctr" bIns="45720" lIns="91440" rIns="91440" rtlCol="0" tIns="45720" vert="horz">
            <a:noAutofit/>
          </a:bodyPr>
          <a:p>
            <a:r>
              <a:rPr lang="en-US" smtClean="0"/>
              <a:t>Click to edit Master title style</a:t>
            </a:r>
            <a:endParaRPr dirty="0" lang="en-US"/>
          </a:p>
        </p:txBody>
      </p:sp>
      <p:sp>
        <p:nvSpPr>
          <p:cNvPr id="1048586" name="Text Placeholder 2"/>
          <p:cNvSpPr>
            <a:spLocks noGrp="1"/>
          </p:cNvSpPr>
          <p:nvPr>
            <p:ph type="body" idx="1"/>
          </p:nvPr>
        </p:nvSpPr>
        <p:spPr>
          <a:xfrm>
            <a:off x="1154954" y="2603500"/>
            <a:ext cx="8761413" cy="3416300"/>
          </a:xfrm>
          <a:prstGeom prst="rect"/>
        </p:spPr>
        <p:txBody>
          <a:bodyPr bIns="45720" lIns="91440" rIns="91440" rtlCol="0" tIns="45720" vert="horz">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587" name="Date Placeholder 3"/>
          <p:cNvSpPr>
            <a:spLocks noGrp="1"/>
          </p:cNvSpPr>
          <p:nvPr>
            <p:ph type="dt" sz="half" idx="2"/>
          </p:nvPr>
        </p:nvSpPr>
        <p:spPr>
          <a:xfrm>
            <a:off x="10653104" y="6391838"/>
            <a:ext cx="990599" cy="304799"/>
          </a:xfrm>
          <a:prstGeom prst="rect"/>
        </p:spPr>
        <p:txBody>
          <a:bodyPr anchor="ctr" bIns="45720" lIns="91440" rIns="91440" rtlCol="0" tIns="45720" vert="horz"/>
          <a:lstStyle>
            <a:lvl1pPr algn="r">
              <a:defRPr b="1" sz="1000" i="0">
                <a:solidFill>
                  <a:schemeClr val="accent1"/>
                </a:solidFill>
              </a:defRPr>
            </a:lvl1pPr>
          </a:lstStyle>
          <a:p>
            <a:fld id="{1F109D89-A7AD-4B0C-8731-6EEB52294CC0}" type="datetimeFigureOut">
              <a:rPr lang="en-US" smtClean="0"/>
              <a:t>3/29/2020</a:t>
            </a:fld>
            <a:endParaRPr lang="en-US"/>
          </a:p>
        </p:txBody>
      </p:sp>
      <p:sp>
        <p:nvSpPr>
          <p:cNvPr id="1048588" name="Footer Placeholder 4"/>
          <p:cNvSpPr>
            <a:spLocks noGrp="1"/>
          </p:cNvSpPr>
          <p:nvPr>
            <p:ph type="ftr" sz="quarter" idx="3"/>
          </p:nvPr>
        </p:nvSpPr>
        <p:spPr>
          <a:xfrm>
            <a:off x="561110" y="6391838"/>
            <a:ext cx="3859795" cy="304801"/>
          </a:xfrm>
          <a:prstGeom prst="rect"/>
        </p:spPr>
        <p:txBody>
          <a:bodyPr anchor="ctr" bIns="45720" lIns="91440" rIns="91440" rtlCol="0" tIns="45720" vert="horz"/>
          <a:lstStyle>
            <a:lvl1pPr algn="l">
              <a:defRPr b="1" sz="1000" i="0">
                <a:solidFill>
                  <a:schemeClr val="accent1"/>
                </a:solidFill>
              </a:defRPr>
            </a:lvl1pPr>
          </a:lstStyle>
          <a:p>
            <a:endParaRPr lang="en-US"/>
          </a:p>
        </p:txBody>
      </p:sp>
      <p:sp>
        <p:nvSpPr>
          <p:cNvPr id="1048589" name="Rectangle 20"/>
          <p:cNvSpPr/>
          <p:nvPr/>
        </p:nvSpPr>
        <p:spPr>
          <a:xfrm>
            <a:off x="10437812" y="0"/>
            <a:ext cx="685800" cy="1143000"/>
          </a:xfrm>
          <a:prstGeom prst="rect"/>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590" name="Slide Number Placeholder 5"/>
          <p:cNvSpPr>
            <a:spLocks noGrp="1"/>
          </p:cNvSpPr>
          <p:nvPr>
            <p:ph type="sldNum" sz="quarter" idx="4"/>
          </p:nvPr>
        </p:nvSpPr>
        <p:spPr bwMode="gray">
          <a:xfrm>
            <a:off x="10352540" y="295729"/>
            <a:ext cx="838199" cy="767687"/>
          </a:xfrm>
          <a:prstGeom prst="rect"/>
        </p:spPr>
        <p:txBody>
          <a:bodyPr anchor="b" bIns="45720" lIns="91440" rIns="91440" rtlCol="0" tIns="45720" vert="horz"/>
          <a:lstStyle>
            <a:lvl1pPr algn="ctr">
              <a:defRPr b="0" sz="2800" i="0">
                <a:solidFill>
                  <a:schemeClr val="bg1"/>
                </a:solidFill>
              </a:defRPr>
            </a:lvl1pPr>
          </a:lstStyle>
          <a:p>
            <a:fld id="{FE56B1FC-FD92-4E96-BD6D-8E93B42E7CA1}" type="slidenum">
              <a:rPr lang="en-US" smtClean="0"/>
              <a:t>‹#›</a:t>
            </a:fld>
            <a:endParaRPr lang="en-US"/>
          </a:p>
        </p:txBody>
      </p:sp>
    </p:spTree>
  </p:cSld>
  <p:clrMap accent1="accent1" accent2="accent2" accent3="accent3" accent4="accent4" accent5="accent5" accent6="accent6" bg1="lt1" bg2="lt2" tx1="dk1" tx2="dk2"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 id="2147483950" r:id="rId14"/>
    <p:sldLayoutId id="2147483951" r:id="rId15"/>
    <p:sldLayoutId id="2147483952" r:id="rId16"/>
    <p:sldLayoutId id="2147483953" r:id="rId17"/>
  </p:sldLayoutIdLst>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txStyles>
    <p:titleStyle>
      <a:lvl1pPr algn="l" defTabSz="457200" eaLnBrk="1" hangingPunct="1" latinLnBrk="0" rtl="0">
        <a:spcBef>
          <a:spcPct val="0"/>
        </a:spcBef>
        <a:buNone/>
        <a:defRPr b="0" sz="360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algn="l" defTabSz="457200" eaLnBrk="1" hangingPunct="1" indent="-342900" latinLnBrk="0" marL="342900" rtl="0">
        <a:spcBef>
          <a:spcPts val="1000"/>
        </a:spcBef>
        <a:spcAft>
          <a:spcPts val="0"/>
        </a:spcAft>
        <a:buClr>
          <a:schemeClr val="accent1"/>
        </a:buClr>
        <a:buSzPct val="80000"/>
        <a:buFont typeface="Wingdings 3" charset="2"/>
        <a:buChar char=""/>
        <a:defRPr b="0" sz="1800" i="0" kern="1200">
          <a:solidFill>
            <a:schemeClr val="tx1">
              <a:lumMod val="75000"/>
              <a:lumOff val="25000"/>
            </a:schemeClr>
          </a:solidFill>
          <a:latin typeface="+mn-lt"/>
          <a:ea typeface="+mn-ea"/>
          <a:cs typeface="+mn-cs"/>
        </a:defRPr>
      </a:lvl1pPr>
      <a:lvl2pPr algn="l" defTabSz="457200" eaLnBrk="1" hangingPunct="1" indent="-285750" latinLnBrk="0" marL="742950" rtl="0">
        <a:spcBef>
          <a:spcPts val="1000"/>
        </a:spcBef>
        <a:spcAft>
          <a:spcPts val="0"/>
        </a:spcAft>
        <a:buClr>
          <a:schemeClr val="accent1"/>
        </a:buClr>
        <a:buSzPct val="80000"/>
        <a:buFont typeface="Wingdings 3" charset="2"/>
        <a:buChar char=""/>
        <a:defRPr b="0" sz="1600" i="0" kern="1200">
          <a:solidFill>
            <a:schemeClr val="tx1">
              <a:lumMod val="75000"/>
              <a:lumOff val="25000"/>
            </a:schemeClr>
          </a:solidFill>
          <a:latin typeface="+mn-lt"/>
          <a:ea typeface="+mn-ea"/>
          <a:cs typeface="+mn-cs"/>
        </a:defRPr>
      </a:lvl2pPr>
      <a:lvl3pPr algn="l" defTabSz="457200" eaLnBrk="1" hangingPunct="1" indent="-228600" latinLnBrk="0" marL="1143000" rtl="0">
        <a:spcBef>
          <a:spcPts val="1000"/>
        </a:spcBef>
        <a:spcAft>
          <a:spcPts val="0"/>
        </a:spcAft>
        <a:buClr>
          <a:schemeClr val="accent1"/>
        </a:buClr>
        <a:buSzPct val="80000"/>
        <a:buFont typeface="Wingdings 3" charset="2"/>
        <a:buChar char=""/>
        <a:defRPr b="0" sz="1400" i="0" kern="1200">
          <a:solidFill>
            <a:schemeClr val="tx1">
              <a:lumMod val="75000"/>
              <a:lumOff val="25000"/>
            </a:schemeClr>
          </a:solidFill>
          <a:latin typeface="+mn-lt"/>
          <a:ea typeface="+mn-ea"/>
          <a:cs typeface="+mn-cs"/>
        </a:defRPr>
      </a:lvl3pPr>
      <a:lvl4pPr algn="l" defTabSz="457200" eaLnBrk="1" hangingPunct="1" indent="-228600" latinLnBrk="0" marL="1600200" rtl="0">
        <a:spcBef>
          <a:spcPts val="1000"/>
        </a:spcBef>
        <a:spcAft>
          <a:spcPts val="0"/>
        </a:spcAft>
        <a:buClr>
          <a:schemeClr val="accent1"/>
        </a:buClr>
        <a:buSzPct val="80000"/>
        <a:buFont typeface="Wingdings 3" charset="2"/>
        <a:buChar char=""/>
        <a:defRPr b="0" sz="1200" i="0" kern="1200">
          <a:solidFill>
            <a:schemeClr val="tx1">
              <a:lumMod val="75000"/>
              <a:lumOff val="25000"/>
            </a:schemeClr>
          </a:solidFill>
          <a:latin typeface="+mn-lt"/>
          <a:ea typeface="+mn-ea"/>
          <a:cs typeface="+mn-cs"/>
        </a:defRPr>
      </a:lvl4pPr>
      <a:lvl5pPr algn="l" defTabSz="457200" eaLnBrk="1" hangingPunct="1" indent="-228600" latinLnBrk="0" marL="2057400" rtl="0">
        <a:spcBef>
          <a:spcPts val="1000"/>
        </a:spcBef>
        <a:spcAft>
          <a:spcPts val="0"/>
        </a:spcAft>
        <a:buClr>
          <a:schemeClr val="accent1"/>
        </a:buClr>
        <a:buSzPct val="80000"/>
        <a:buFont typeface="Wingdings 3" charset="2"/>
        <a:buChar char=""/>
        <a:defRPr b="0" sz="1200" i="0" kern="1200">
          <a:solidFill>
            <a:schemeClr val="tx1">
              <a:lumMod val="75000"/>
              <a:lumOff val="25000"/>
            </a:schemeClr>
          </a:solidFill>
          <a:latin typeface="+mn-lt"/>
          <a:ea typeface="+mn-ea"/>
          <a:cs typeface="+mn-cs"/>
        </a:defRPr>
      </a:lvl5pPr>
      <a:lvl6pPr algn="l" defTabSz="457200" eaLnBrk="1" hangingPunct="1" indent="-228600" latinLnBrk="0" marL="2514600" rtl="0">
        <a:spcBef>
          <a:spcPts val="1000"/>
        </a:spcBef>
        <a:spcAft>
          <a:spcPts val="0"/>
        </a:spcAft>
        <a:buClr>
          <a:schemeClr val="accent1"/>
        </a:buClr>
        <a:buSzPct val="80000"/>
        <a:buFont typeface="Wingdings 3" charset="2"/>
        <a:buChar char=""/>
        <a:defRPr b="0" sz="1200" i="0" kern="1200">
          <a:solidFill>
            <a:schemeClr val="tx1">
              <a:lumMod val="75000"/>
              <a:lumOff val="25000"/>
            </a:schemeClr>
          </a:solidFill>
          <a:latin typeface="+mn-lt"/>
          <a:ea typeface="+mn-ea"/>
          <a:cs typeface="+mn-cs"/>
        </a:defRPr>
      </a:lvl6pPr>
      <a:lvl7pPr algn="l" defTabSz="457200" eaLnBrk="1" hangingPunct="1" indent="-228600" latinLnBrk="0" marL="2971800" rtl="0">
        <a:spcBef>
          <a:spcPts val="1000"/>
        </a:spcBef>
        <a:spcAft>
          <a:spcPts val="0"/>
        </a:spcAft>
        <a:buClr>
          <a:schemeClr val="accent1"/>
        </a:buClr>
        <a:buSzPct val="80000"/>
        <a:buFont typeface="Wingdings 3" charset="2"/>
        <a:buChar char=""/>
        <a:defRPr b="0" sz="1200" i="0" kern="1200">
          <a:solidFill>
            <a:schemeClr val="tx1">
              <a:lumMod val="75000"/>
              <a:lumOff val="25000"/>
            </a:schemeClr>
          </a:solidFill>
          <a:latin typeface="+mn-lt"/>
          <a:ea typeface="+mn-ea"/>
          <a:cs typeface="+mn-cs"/>
        </a:defRPr>
      </a:lvl7pPr>
      <a:lvl8pPr algn="l" defTabSz="457200" eaLnBrk="1" hangingPunct="1" indent="-228600" latinLnBrk="0" marL="3429000" rtl="0">
        <a:spcBef>
          <a:spcPts val="1000"/>
        </a:spcBef>
        <a:spcAft>
          <a:spcPts val="0"/>
        </a:spcAft>
        <a:buClr>
          <a:schemeClr val="accent1"/>
        </a:buClr>
        <a:buSzPct val="80000"/>
        <a:buFont typeface="Wingdings 3" charset="2"/>
        <a:buChar char=""/>
        <a:defRPr b="0" sz="1200" i="0" kern="1200">
          <a:solidFill>
            <a:schemeClr val="tx1">
              <a:lumMod val="75000"/>
              <a:lumOff val="25000"/>
            </a:schemeClr>
          </a:solidFill>
          <a:latin typeface="+mn-lt"/>
          <a:ea typeface="+mn-ea"/>
          <a:cs typeface="+mn-cs"/>
        </a:defRPr>
      </a:lvl8pPr>
      <a:lvl9pPr algn="l" defTabSz="457200" eaLnBrk="1" hangingPunct="1" indent="-228600" latinLnBrk="0" marL="3886200" rtl="0">
        <a:spcBef>
          <a:spcPts val="1000"/>
        </a:spcBef>
        <a:spcAft>
          <a:spcPts val="0"/>
        </a:spcAft>
        <a:buClr>
          <a:schemeClr val="accent1"/>
        </a:buClr>
        <a:buSzPct val="80000"/>
        <a:buFont typeface="Wingdings 3" charset="2"/>
        <a:buChar char=""/>
        <a:defRPr b="0" sz="1200" i="0" kern="1200">
          <a:solidFill>
            <a:schemeClr val="tx1">
              <a:lumMod val="75000"/>
              <a:lumOff val="25000"/>
            </a:schemeClr>
          </a:solidFill>
          <a:latin typeface="+mn-lt"/>
          <a:ea typeface="+mn-ea"/>
          <a:cs typeface="+mn-cs"/>
        </a:defRPr>
      </a:lvl9pPr>
    </p:bodyStyle>
    <p:otherStyle>
      <a:defPPr>
        <a:defRPr lang="en-US"/>
      </a:defPPr>
      <a:lvl1pPr algn="l" defTabSz="457200" eaLnBrk="1" hangingPunct="1" latinLnBrk="0" marL="0" rtl="0">
        <a:defRPr sz="1800" kern="1200">
          <a:solidFill>
            <a:schemeClr val="tx1"/>
          </a:solidFill>
          <a:latin typeface="+mn-lt"/>
          <a:ea typeface="+mn-ea"/>
          <a:cs typeface="+mn-cs"/>
        </a:defRPr>
      </a:lvl1pPr>
      <a:lvl2pPr algn="l" defTabSz="457200" eaLnBrk="1" hangingPunct="1" latinLnBrk="0" marL="457200" rtl="0">
        <a:defRPr sz="1800" kern="1200">
          <a:solidFill>
            <a:schemeClr val="tx1"/>
          </a:solidFill>
          <a:latin typeface="+mn-lt"/>
          <a:ea typeface="+mn-ea"/>
          <a:cs typeface="+mn-cs"/>
        </a:defRPr>
      </a:lvl2pPr>
      <a:lvl3pPr algn="l" defTabSz="457200" eaLnBrk="1" hangingPunct="1" latinLnBrk="0" marL="914400" rtl="0">
        <a:defRPr sz="1800" kern="1200">
          <a:solidFill>
            <a:schemeClr val="tx1"/>
          </a:solidFill>
          <a:latin typeface="+mn-lt"/>
          <a:ea typeface="+mn-ea"/>
          <a:cs typeface="+mn-cs"/>
        </a:defRPr>
      </a:lvl3pPr>
      <a:lvl4pPr algn="l" defTabSz="457200" eaLnBrk="1" hangingPunct="1" latinLnBrk="0" marL="1371600" rtl="0">
        <a:defRPr sz="1800" kern="1200">
          <a:solidFill>
            <a:schemeClr val="tx1"/>
          </a:solidFill>
          <a:latin typeface="+mn-lt"/>
          <a:ea typeface="+mn-ea"/>
          <a:cs typeface="+mn-cs"/>
        </a:defRPr>
      </a:lvl4pPr>
      <a:lvl5pPr algn="l" defTabSz="457200" eaLnBrk="1" hangingPunct="1" latinLnBrk="0" marL="1828800" rtl="0">
        <a:defRPr sz="1800" kern="1200">
          <a:solidFill>
            <a:schemeClr val="tx1"/>
          </a:solidFill>
          <a:latin typeface="+mn-lt"/>
          <a:ea typeface="+mn-ea"/>
          <a:cs typeface="+mn-cs"/>
        </a:defRPr>
      </a:lvl5pPr>
      <a:lvl6pPr algn="l" defTabSz="457200" eaLnBrk="1" hangingPunct="1" latinLnBrk="0" marL="2286000" rtl="0">
        <a:defRPr sz="1800" kern="1200">
          <a:solidFill>
            <a:schemeClr val="tx1"/>
          </a:solidFill>
          <a:latin typeface="+mn-lt"/>
          <a:ea typeface="+mn-ea"/>
          <a:cs typeface="+mn-cs"/>
        </a:defRPr>
      </a:lvl6pPr>
      <a:lvl7pPr algn="l" defTabSz="457200" eaLnBrk="1" hangingPunct="1" latinLnBrk="0" marL="2743200" rtl="0">
        <a:defRPr sz="1800" kern="1200">
          <a:solidFill>
            <a:schemeClr val="tx1"/>
          </a:solidFill>
          <a:latin typeface="+mn-lt"/>
          <a:ea typeface="+mn-ea"/>
          <a:cs typeface="+mn-cs"/>
        </a:defRPr>
      </a:lvl7pPr>
      <a:lvl8pPr algn="l" defTabSz="457200" eaLnBrk="1" hangingPunct="1" latinLnBrk="0" marL="3200400" rtl="0">
        <a:defRPr sz="1800" kern="1200">
          <a:solidFill>
            <a:schemeClr val="tx1"/>
          </a:solidFill>
          <a:latin typeface="+mn-lt"/>
          <a:ea typeface="+mn-ea"/>
          <a:cs typeface="+mn-cs"/>
        </a:defRPr>
      </a:lvl8pPr>
      <a:lvl9pPr algn="l" defTabSz="4572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image" Target="../media/image5.jpeg"/><Relationship Id="rId2" Type="http://schemas.openxmlformats.org/officeDocument/2006/relationships/image" Target="../media/image6.jpeg"/><Relationship Id="rId3"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hyperlink" Target="https://behavenet.com/rapid-eye-movement-sleep" TargetMode="External"/><Relationship Id="rId2" Type="http://schemas.openxmlformats.org/officeDocument/2006/relationships/hyperlink" Target="https://behavenet.com/hypnopompic-hallucination" TargetMode="External"/><Relationship Id="rId3" Type="http://schemas.openxmlformats.org/officeDocument/2006/relationships/hyperlink" Target="https://behavenet.com/hypnagogic-hallucination" TargetMode="External"/><Relationship Id="rId4" Type="http://schemas.openxmlformats.org/officeDocument/2006/relationships/hyperlink" Target="https://behavenet.com/sleep-paralysis" TargetMode="External"/><Relationship Id="rId5" Type="http://schemas.openxmlformats.org/officeDocument/2006/relationships/hyperlink" Target="https://behavenet.com/sleep-episode" TargetMode="External"/><Relationship Id="rId6" Type="http://schemas.openxmlformats.org/officeDocument/2006/relationships/hyperlink" Target="https://behavenet.com/drug" TargetMode="External"/><Relationship Id="rId7"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diagramLayout" Target="../diagrams/layout2.xml"/><Relationship Id="rId2" Type="http://schemas.openxmlformats.org/officeDocument/2006/relationships/diagramData" Target="../diagrams/data2.xml"/><Relationship Id="rId3" Type="http://schemas.microsoft.com/office/2007/relationships/diagramDrawing" Target="../diagrams/drawing2.xml"/><Relationship Id="rId4" Type="http://schemas.openxmlformats.org/officeDocument/2006/relationships/diagramColors" Target="../diagrams/colors2.xml"/><Relationship Id="rId5" Type="http://schemas.openxmlformats.org/officeDocument/2006/relationships/diagramQuickStyle" Target="../diagrams/quickStyle2.xml"/><Relationship Id="rId6" Type="http://schemas.openxmlformats.org/officeDocument/2006/relationships/slideLayout" Target="../slideLayouts/slideLayout1.xml"/><Relationship Id="rId7" Type="http://schemas.openxmlformats.org/officeDocument/2006/relationships/notesSlide" Target="../notesSlides/notesSlid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diagramLayout" Target="../diagrams/layout1.xml"/><Relationship Id="rId2" Type="http://schemas.openxmlformats.org/officeDocument/2006/relationships/diagramData" Target="../diagrams/data1.xml"/><Relationship Id="rId3" Type="http://schemas.microsoft.com/office/2007/relationships/diagramDrawing" Target="../diagrams/drawing1.xml"/><Relationship Id="rId4" Type="http://schemas.openxmlformats.org/officeDocument/2006/relationships/diagramColors" Target="../diagrams/colors1.xml"/><Relationship Id="rId5" Type="http://schemas.openxmlformats.org/officeDocument/2006/relationships/diagramQuickStyle" Target="../diagrams/quickStyle1.xml"/><Relationship Id="rId6" Type="http://schemas.openxmlformats.org/officeDocument/2006/relationships/slideLayout" Target="../slideLayouts/slideLayout1.xml"/><Relationship Id="rId7"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diagramLayout" Target="../diagrams/layout3.xml"/><Relationship Id="rId2" Type="http://schemas.openxmlformats.org/officeDocument/2006/relationships/diagramData" Target="../diagrams/data3.xml"/><Relationship Id="rId3" Type="http://schemas.microsoft.com/office/2007/relationships/diagramDrawing" Target="../diagrams/drawing3.xml"/><Relationship Id="rId4" Type="http://schemas.openxmlformats.org/officeDocument/2006/relationships/diagramColors" Target="../diagrams/colors3.xml"/><Relationship Id="rId5" Type="http://schemas.openxmlformats.org/officeDocument/2006/relationships/diagramQuickStyle" Target="../diagrams/quickStyle3.xml"/><Relationship Id="rId6" Type="http://schemas.openxmlformats.org/officeDocument/2006/relationships/slideLayout" Target="../slideLayouts/slideLayout1.xml"/><Relationship Id="rId7" Type="http://schemas.openxmlformats.org/officeDocument/2006/relationships/notesSlide" Target="../notesSlides/notesSlid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image" Target="../media/image8.jpeg"/><Relationship Id="rId2" Type="http://schemas.openxmlformats.org/officeDocument/2006/relationships/image" Target="../media/image9.jpeg"/><Relationship Id="rId3"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image" Target="../media/image10.jpeg"/><Relationship Id="rId2" Type="http://schemas.openxmlformats.org/officeDocument/2006/relationships/image" Target="../media/image11.jpeg"/><Relationship Id="rId3"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 Id="rId3"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6" name="Title 1"/>
          <p:cNvSpPr>
            <a:spLocks noGrp="1"/>
          </p:cNvSpPr>
          <p:nvPr>
            <p:ph type="title"/>
          </p:nvPr>
        </p:nvSpPr>
        <p:spPr/>
        <p:txBody>
          <a:bodyPr/>
          <a:p>
            <a:pPr algn="ctr"/>
            <a:r>
              <a:rPr b="1" dirty="0" sz="4400" i="1" lang="en-US" u="sng">
                <a:solidFill>
                  <a:srgbClr val="FFFFFF"/>
                </a:solidFill>
                <a:latin typeface="Andalus" panose="02020603050405020304" pitchFamily="18" charset="-78"/>
                <a:cs typeface="Andalus" panose="02020603050405020304" pitchFamily="18" charset="-78"/>
              </a:rPr>
              <a:t>Sleep-Wake Disorders</a:t>
            </a:r>
            <a:r>
              <a:rPr b="1" dirty="0" sz="4400" i="1" lang="en-US" u="sng">
                <a:solidFill>
                  <a:srgbClr val="FFFFFF"/>
                </a:solidFill>
                <a:latin typeface="Andalus" panose="02020603050405020304" pitchFamily="18" charset="-78"/>
                <a:cs typeface="Andalus" panose="02020603050405020304" pitchFamily="18" charset="-78"/>
              </a:rPr>
              <a:t>:</a:t>
            </a:r>
            <a:r>
              <a:rPr b="1" dirty="0" sz="4400" i="1" lang="en-US" u="sng">
                <a:solidFill>
                  <a:srgbClr val="FFFFFF"/>
                </a:solidFill>
                <a:latin typeface="Andalus" panose="02020603050405020304" pitchFamily="18" charset="-78"/>
                <a:cs typeface="Andalus" panose="02020603050405020304" pitchFamily="18" charset="-78"/>
              </a:rPr>
              <a:t>-</a:t>
            </a:r>
            <a:endParaRPr b="1" dirty="0" sz="4400" i="1" lang="en-US" u="sng">
              <a:solidFill>
                <a:srgbClr val="FFFFFF"/>
              </a:solidFill>
              <a:latin typeface="Andalus" panose="02020603050405020304" pitchFamily="18" charset="-78"/>
              <a:cs typeface="Andalus" panose="02020603050405020304" pitchFamily="18" charset="-78"/>
            </a:endParaRPr>
          </a:p>
        </p:txBody>
      </p:sp>
      <p:sp>
        <p:nvSpPr>
          <p:cNvPr id="1048597" name="Content Placeholder 2"/>
          <p:cNvSpPr>
            <a:spLocks noGrp="1"/>
          </p:cNvSpPr>
          <p:nvPr>
            <p:ph idx="1"/>
          </p:nvPr>
        </p:nvSpPr>
        <p:spPr>
          <a:xfrm>
            <a:off x="1644352" y="2408349"/>
            <a:ext cx="8825659" cy="4224271"/>
          </a:xfrm>
          <a:solidFill>
            <a:srgbClr val="572B5C"/>
          </a:solidFill>
        </p:spPr>
        <p:txBody>
          <a:bodyPr anchor="t">
            <a:normAutofit/>
          </a:bodyPr>
          <a:p>
            <a:pPr algn="ctr" indent="0" lvl="1" marL="400050">
              <a:buNone/>
            </a:pPr>
            <a:r>
              <a:rPr b="1" dirty="0" sz="4400" i="1" lang="en-US" u="sng" smtClean="0">
                <a:solidFill>
                  <a:srgbClr val="FFFFFF"/>
                </a:solidFill>
                <a:latin typeface="Andalus" panose="02020603050405020304" pitchFamily="18" charset="-78"/>
                <a:cs typeface="Andalus" panose="02020603050405020304" pitchFamily="18" charset="-78"/>
              </a:rPr>
              <a:t>Group=</a:t>
            </a:r>
            <a:r>
              <a:rPr b="1" dirty="0" sz="4400" i="1" lang="en-US" u="sng" smtClean="0">
                <a:solidFill>
                  <a:srgbClr val="FFFFFF"/>
                </a:solidFill>
                <a:latin typeface="Andalus" panose="02020603050405020304" pitchFamily="18" charset="-78"/>
                <a:cs typeface="Andalus" panose="02020603050405020304" pitchFamily="18" charset="-78"/>
              </a:rPr>
              <a:t> </a:t>
            </a:r>
            <a:r>
              <a:rPr b="1" dirty="0" sz="4400" i="1" lang="en-US" u="sng" smtClean="0">
                <a:solidFill>
                  <a:srgbClr val="FFFFFF"/>
                </a:solidFill>
                <a:latin typeface="Andalus" panose="02020603050405020304" pitchFamily="18" charset="-78"/>
                <a:cs typeface="Andalus" panose="02020603050405020304" pitchFamily="18" charset="-78"/>
              </a:rPr>
              <a:t>G</a:t>
            </a:r>
            <a:r>
              <a:rPr b="1" dirty="0" sz="4400" i="1" lang="en-US" u="sng" smtClean="0">
                <a:solidFill>
                  <a:srgbClr val="FFFFFF"/>
                </a:solidFill>
                <a:latin typeface="Andalus" panose="02020603050405020304" pitchFamily="18" charset="-78"/>
                <a:cs typeface="Andalus" panose="02020603050405020304" pitchFamily="18" charset="-78"/>
              </a:rPr>
              <a:t> </a:t>
            </a:r>
            <a:endParaRPr b="1" dirty="0" sz="4400" i="1" lang="en-US" u="sng">
              <a:solidFill>
                <a:srgbClr val="FFFFFF"/>
              </a:solidFill>
              <a:latin typeface="Andalus" panose="02020603050405020304" pitchFamily="18" charset="-78"/>
              <a:cs typeface="Andalus" panose="02020603050405020304" pitchFamily="18" charset="-78"/>
            </a:endParaRPr>
          </a:p>
          <a:p>
            <a:pPr indent="0" lvl="1" marL="400050">
              <a:buNone/>
            </a:pPr>
            <a:r>
              <a:rPr b="1" dirty="0" sz="3600" i="1" lang="en-US" u="sng">
                <a:solidFill>
                  <a:srgbClr val="FFFFFF"/>
                </a:solidFill>
                <a:latin typeface="Andalus" panose="02020603050405020304" pitchFamily="18" charset="-78"/>
                <a:cs typeface="Andalus" panose="02020603050405020304" pitchFamily="18" charset="-78"/>
              </a:rPr>
              <a:t>Presented By:</a:t>
            </a:r>
            <a:endParaRPr b="1" dirty="0" sz="4400" i="1" lang="en-US" u="sng">
              <a:solidFill>
                <a:srgbClr val="FFFFFF"/>
              </a:solidFill>
              <a:latin typeface="Andalus" panose="02020603050405020304" pitchFamily="18" charset="-78"/>
              <a:cs typeface="Andalus" panose="02020603050405020304" pitchFamily="18" charset="-78"/>
            </a:endParaRPr>
          </a:p>
          <a:p>
            <a:pPr indent="0" lvl="1" marL="400050">
              <a:buNone/>
            </a:pPr>
            <a:r>
              <a:rPr b="1" dirty="0" sz="3600" i="1" lang="en-US" u="sng">
                <a:solidFill>
                  <a:srgbClr val="FFFFFF"/>
                </a:solidFill>
                <a:latin typeface="Andalus" panose="02020603050405020304" pitchFamily="18" charset="-78"/>
                <a:cs typeface="Andalus" panose="02020603050405020304" pitchFamily="18" charset="-78"/>
              </a:rPr>
              <a:t>Sayeda</a:t>
            </a:r>
            <a:r>
              <a:rPr b="1" dirty="0" sz="3600" i="1" lang="en-US" u="sng">
                <a:solidFill>
                  <a:srgbClr val="FFFFFF"/>
                </a:solidFill>
                <a:latin typeface="Andalus" panose="02020603050405020304" pitchFamily="18" charset="-78"/>
                <a:cs typeface="Andalus" panose="02020603050405020304" pitchFamily="18" charset="-78"/>
              </a:rPr>
              <a:t> iqra</a:t>
            </a:r>
            <a:r>
              <a:rPr b="1" dirty="0" sz="3600" i="1" lang="en-US" u="sng">
                <a:solidFill>
                  <a:srgbClr val="FFFFFF"/>
                </a:solidFill>
                <a:latin typeface="Andalus" panose="02020603050405020304" pitchFamily="18" charset="-78"/>
                <a:cs typeface="Andalus" panose="02020603050405020304" pitchFamily="18" charset="-78"/>
              </a:rPr>
              <a:t> geelani</a:t>
            </a:r>
            <a:r>
              <a:rPr b="1" dirty="0" sz="3600" i="1" lang="en-US" u="sng">
                <a:solidFill>
                  <a:srgbClr val="FFFFFF"/>
                </a:solidFill>
                <a:latin typeface="Andalus" panose="02020603050405020304" pitchFamily="18" charset="-78"/>
                <a:cs typeface="Andalus" panose="02020603050405020304" pitchFamily="18" charset="-78"/>
              </a:rPr>
              <a:t>.</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A</a:t>
            </a:r>
            <a:r>
              <a:rPr b="1" dirty="0" sz="3600" i="1" lang="en-US" u="sng">
                <a:solidFill>
                  <a:srgbClr val="FFFFFF"/>
                </a:solidFill>
                <a:latin typeface="Andalus" panose="02020603050405020304" pitchFamily="18" charset="-78"/>
                <a:cs typeface="Andalus" panose="02020603050405020304" pitchFamily="18" charset="-78"/>
              </a:rPr>
              <a:t>y</a:t>
            </a:r>
            <a:r>
              <a:rPr b="1" dirty="0" sz="3600" i="1" lang="en-US" u="sng">
                <a:solidFill>
                  <a:srgbClr val="FFFFFF"/>
                </a:solidFill>
                <a:latin typeface="Andalus" panose="02020603050405020304" pitchFamily="18" charset="-78"/>
                <a:cs typeface="Andalus" panose="02020603050405020304" pitchFamily="18" charset="-78"/>
              </a:rPr>
              <a:t>e</a:t>
            </a:r>
            <a:r>
              <a:rPr b="1" dirty="0" sz="3600" i="1" lang="en-US" u="sng">
                <a:solidFill>
                  <a:srgbClr val="FFFFFF"/>
                </a:solidFill>
                <a:latin typeface="Andalus" panose="02020603050405020304" pitchFamily="18" charset="-78"/>
                <a:cs typeface="Andalus" panose="02020603050405020304" pitchFamily="18" charset="-78"/>
              </a:rPr>
              <a:t>sha</a:t>
            </a:r>
            <a:r>
              <a:rPr b="1" dirty="0" sz="3600" i="1" lang="en-US" u="sng">
                <a:solidFill>
                  <a:srgbClr val="FFFFFF"/>
                </a:solidFill>
                <a:latin typeface="Andalus" panose="02020603050405020304" pitchFamily="18" charset="-78"/>
                <a:cs typeface="Andalus" panose="02020603050405020304" pitchFamily="18" charset="-78"/>
              </a:rPr>
              <a:t> Noor</a:t>
            </a:r>
            <a:r>
              <a:rPr b="1" dirty="0" sz="3600" i="1" lang="en-US" u="sng">
                <a:solidFill>
                  <a:srgbClr val="FFFFFF"/>
                </a:solidFill>
                <a:latin typeface="Andalus" panose="02020603050405020304" pitchFamily="18" charset="-78"/>
                <a:cs typeface="Andalus" panose="02020603050405020304" pitchFamily="18" charset="-78"/>
              </a:rPr>
              <a:t>.</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M</a:t>
            </a:r>
            <a:r>
              <a:rPr b="1" dirty="0" sz="3600" i="1" lang="en-US" u="sng">
                <a:solidFill>
                  <a:srgbClr val="FFFFFF"/>
                </a:solidFill>
                <a:latin typeface="Andalus" panose="02020603050405020304" pitchFamily="18" charset="-78"/>
                <a:cs typeface="Andalus" panose="02020603050405020304" pitchFamily="18" charset="-78"/>
              </a:rPr>
              <a:t>u</a:t>
            </a:r>
            <a:r>
              <a:rPr b="1" dirty="0" sz="3600" i="1" lang="en-US" u="sng">
                <a:solidFill>
                  <a:srgbClr val="FFFFFF"/>
                </a:solidFill>
                <a:latin typeface="Andalus" panose="02020603050405020304" pitchFamily="18" charset="-78"/>
                <a:cs typeface="Andalus" panose="02020603050405020304" pitchFamily="18" charset="-78"/>
              </a:rPr>
              <a:t>d</a:t>
            </a:r>
            <a:r>
              <a:rPr b="1" dirty="0" sz="3600" i="1" lang="en-US" u="sng">
                <a:solidFill>
                  <a:srgbClr val="FFFFFF"/>
                </a:solidFill>
                <a:latin typeface="Andalus" panose="02020603050405020304" pitchFamily="18" charset="-78"/>
                <a:cs typeface="Andalus" panose="02020603050405020304" pitchFamily="18" charset="-78"/>
              </a:rPr>
              <a:t>sar</a:t>
            </a:r>
            <a:r>
              <a:rPr b="1" dirty="0" sz="3600" i="1" lang="en-US" u="sng">
                <a:solidFill>
                  <a:srgbClr val="FFFFFF"/>
                </a:solidFill>
                <a:latin typeface="Andalus" panose="02020603050405020304" pitchFamily="18" charset="-78"/>
                <a:cs typeface="Andalus" panose="02020603050405020304" pitchFamily="18" charset="-78"/>
              </a:rPr>
              <a:t> Nazar</a:t>
            </a:r>
            <a:r>
              <a:rPr b="1" dirty="0" sz="3600" i="1" lang="en-US" u="sng">
                <a:solidFill>
                  <a:srgbClr val="FFFFFF"/>
                </a:solidFill>
                <a:latin typeface="Andalus" panose="02020603050405020304" pitchFamily="18" charset="-78"/>
                <a:cs typeface="Andalus" panose="02020603050405020304" pitchFamily="18" charset="-78"/>
              </a:rPr>
              <a:t>.</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Waqas</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M</a:t>
            </a:r>
            <a:r>
              <a:rPr b="1" dirty="0" sz="3600" i="1" lang="en-US" u="sng">
                <a:solidFill>
                  <a:srgbClr val="FFFFFF"/>
                </a:solidFill>
                <a:latin typeface="Andalus" panose="02020603050405020304" pitchFamily="18" charset="-78"/>
                <a:cs typeface="Andalus" panose="02020603050405020304" pitchFamily="18" charset="-78"/>
              </a:rPr>
              <a:t>u</a:t>
            </a:r>
            <a:r>
              <a:rPr b="1" dirty="0" sz="3600" i="1" lang="en-US" u="sng">
                <a:solidFill>
                  <a:srgbClr val="FFFFFF"/>
                </a:solidFill>
                <a:latin typeface="Andalus" panose="02020603050405020304" pitchFamily="18" charset="-78"/>
                <a:cs typeface="Andalus" panose="02020603050405020304" pitchFamily="18" charset="-78"/>
              </a:rPr>
              <a:t>ner</a:t>
            </a:r>
            <a:r>
              <a:rPr b="1" dirty="0" sz="3600" i="1" lang="en-US" u="sng">
                <a:solidFill>
                  <a:srgbClr val="FFFFFF"/>
                </a:solidFill>
                <a:latin typeface="Andalus" panose="02020603050405020304" pitchFamily="18" charset="-78"/>
                <a:cs typeface="Andalus" panose="02020603050405020304" pitchFamily="18" charset="-78"/>
              </a:rPr>
              <a:t>.</a:t>
            </a:r>
            <a:endParaRPr b="1" dirty="0" sz="4400" i="1" lang="en-US" u="sng">
              <a:solidFill>
                <a:srgbClr val="FFFFFF"/>
              </a:solidFill>
              <a:latin typeface="Andalus" panose="02020603050405020304" pitchFamily="18" charset="-78"/>
              <a:cs typeface="Andalus" panose="02020603050405020304" pitchFamily="18" charset="-78"/>
            </a:endParaRPr>
          </a:p>
          <a:p>
            <a:pPr indent="0" lvl="1" marL="400050">
              <a:buNone/>
            </a:pPr>
            <a:r>
              <a:rPr b="1" dirty="0" sz="3600" i="1" lang="en-US" u="sng">
                <a:solidFill>
                  <a:srgbClr val="FFFFFF"/>
                </a:solidFill>
                <a:latin typeface="Andalus" panose="02020603050405020304" pitchFamily="18" charset="-78"/>
                <a:cs typeface="Andalus" panose="02020603050405020304" pitchFamily="18" charset="-78"/>
              </a:rPr>
              <a:t>M</a:t>
            </a:r>
            <a:r>
              <a:rPr b="1" dirty="0" sz="3600" i="1" lang="en-US" u="sng">
                <a:solidFill>
                  <a:srgbClr val="FFFFFF"/>
                </a:solidFill>
                <a:latin typeface="Andalus" panose="02020603050405020304" pitchFamily="18" charset="-78"/>
                <a:cs typeface="Andalus" panose="02020603050405020304" pitchFamily="18" charset="-78"/>
              </a:rPr>
              <a:t>ajid</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Ali</a:t>
            </a:r>
            <a:r>
              <a:rPr b="1" dirty="0" sz="3600" i="1" lang="en-US" u="sng">
                <a:solidFill>
                  <a:srgbClr val="FFFFFF"/>
                </a:solidFill>
                <a:latin typeface="Andalus" panose="02020603050405020304" pitchFamily="18" charset="-78"/>
                <a:cs typeface="Andalus" panose="02020603050405020304" pitchFamily="18" charset="-78"/>
              </a:rPr>
              <a:t>.</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Irfa</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andleeb</a:t>
            </a:r>
            <a:r>
              <a:rPr b="1" dirty="0" sz="3600" i="1" lang="en-US" u="sng">
                <a:solidFill>
                  <a:srgbClr val="FFFFFF"/>
                </a:solidFill>
                <a:latin typeface="Andalus" panose="02020603050405020304" pitchFamily="18" charset="-78"/>
                <a:cs typeface="Andalus" panose="02020603050405020304" pitchFamily="18" charset="-78"/>
              </a:rPr>
              <a:t> </a:t>
            </a:r>
            <a:r>
              <a:rPr b="1" dirty="0" sz="3600" i="1" lang="en-US" u="sng">
                <a:solidFill>
                  <a:srgbClr val="FFFFFF"/>
                </a:solidFill>
                <a:latin typeface="Andalus" panose="02020603050405020304" pitchFamily="18" charset="-78"/>
                <a:cs typeface="Andalus" panose="02020603050405020304" pitchFamily="18" charset="-78"/>
              </a:rPr>
              <a:t>.</a:t>
            </a:r>
            <a:endParaRPr b="1" dirty="0" sz="4400" i="1" lang="en-US" u="sng">
              <a:solidFill>
                <a:srgbClr val="FFFFFF"/>
              </a:solidFill>
              <a:latin typeface="Andalus" panose="02020603050405020304" pitchFamily="18" charset="-78"/>
              <a:cs typeface="Andalus" panose="02020603050405020304" pitchFamily="18" charset="-78"/>
            </a:endParaRPr>
          </a:p>
          <a:p>
            <a:pPr algn="ctr" indent="0" marL="0">
              <a:buNone/>
            </a:pPr>
            <a:endParaRPr dirty="0" sz="2400" lang="en-US" smtClean="0">
              <a:solidFill>
                <a:schemeClr val="bg2"/>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11" name=""/>
        <p:cNvGrpSpPr/>
        <p:nvPr/>
      </p:nvGrpSpPr>
      <p:grpSpPr>
        <a:xfrm>
          <a:off x="0" y="0"/>
          <a:ext cx="0" cy="0"/>
          <a:chOff x="0" y="0"/>
          <a:chExt cx="0" cy="0"/>
        </a:xfrm>
      </p:grpSpPr>
      <p:sp>
        <p:nvSpPr>
          <p:cNvPr id="1048623" name=""/>
          <p:cNvSpPr txBox="1"/>
          <p:nvPr/>
        </p:nvSpPr>
        <p:spPr>
          <a:xfrm rot="21600000">
            <a:off x="732881" y="760730"/>
            <a:ext cx="10726237" cy="5336540"/>
          </a:xfrm>
          <a:prstGeom prst="rect"/>
        </p:spPr>
        <p:txBody>
          <a:bodyPr rtlCol="0" wrap="square">
            <a:spAutoFit/>
          </a:bodyPr>
          <a:p>
            <a:r>
              <a:rPr dirty="0" sz="2200" lang="en-US">
                <a:solidFill>
                  <a:schemeClr val="bg1"/>
                </a:solidFill>
              </a:rPr>
              <a:t>individual to stay awake.</a:t>
            </a:r>
            <a:endParaRPr sz="2200"/>
          </a:p>
          <a:p>
            <a:r>
              <a:rPr b="1" dirty="0" sz="2900" i="1" lang="en-US" u="sng">
                <a:solidFill>
                  <a:srgbClr val="FFFFFF"/>
                </a:solidFill>
              </a:rPr>
              <a:t>Situational/acute insomnia</a:t>
            </a:r>
            <a:r>
              <a:rPr b="1" dirty="0" sz="2900" i="1" lang="en-US" u="sng">
                <a:solidFill>
                  <a:srgbClr val="FFFFFF"/>
                </a:solidFill>
              </a:rPr>
              <a:t>:</a:t>
            </a:r>
            <a:r>
              <a:rPr b="1" dirty="0" sz="2900" i="1" lang="en-US" u="sng">
                <a:solidFill>
                  <a:srgbClr val="FFFFFF"/>
                </a:solidFill>
              </a:rPr>
              <a:t>-</a:t>
            </a:r>
            <a:r>
              <a:rPr b="1" dirty="0" sz="2900" i="1" lang="en-US" u="sng">
                <a:solidFill>
                  <a:srgbClr val="FFFFFF"/>
                </a:solidFill>
              </a:rPr>
              <a:t> </a:t>
            </a:r>
            <a:endParaRPr b="1" sz="2900" i="1" u="sng">
              <a:solidFill>
                <a:srgbClr val="FFFFFF"/>
              </a:solidFill>
            </a:endParaRPr>
          </a:p>
          <a:p>
            <a:r>
              <a:rPr dirty="0" sz="2200" lang="en-US">
                <a:solidFill>
                  <a:schemeClr val="bg1"/>
                </a:solidFill>
              </a:rPr>
              <a:t>Situational/acute insomnia is a condition lasting a few days</a:t>
            </a:r>
            <a:r>
              <a:rPr dirty="0" sz="2200" lang="en-US">
                <a:solidFill>
                  <a:schemeClr val="bg1"/>
                </a:solidFill>
              </a:rPr>
              <a:t> </a:t>
            </a:r>
            <a:r>
              <a:rPr dirty="0" sz="2200" lang="en-US">
                <a:solidFill>
                  <a:schemeClr val="bg1"/>
                </a:solidFill>
              </a:rPr>
              <a:t> </a:t>
            </a:r>
            <a:r>
              <a:rPr dirty="0" sz="2200" lang="en-US">
                <a:solidFill>
                  <a:schemeClr val="bg1"/>
                </a:solidFill>
              </a:rPr>
              <a:t>t</a:t>
            </a:r>
            <a:r>
              <a:rPr dirty="0" sz="2200" lang="en-US">
                <a:solidFill>
                  <a:schemeClr val="bg1"/>
                </a:solidFill>
              </a:rPr>
              <a:t>o</a:t>
            </a:r>
            <a:r>
              <a:rPr dirty="0" sz="2200" lang="en-US">
                <a:solidFill>
                  <a:schemeClr val="bg1"/>
                </a:solidFill>
              </a:rPr>
              <a:t> a few weeks, often associated with life events or with changes in sleep schedules. </a:t>
            </a:r>
            <a:endParaRPr sz="2200"/>
          </a:p>
          <a:p>
            <a:r>
              <a:rPr dirty="0" sz="2200" lang="en-US">
                <a:solidFill>
                  <a:schemeClr val="bg1"/>
                </a:solidFill>
              </a:rPr>
              <a:t>These</a:t>
            </a:r>
            <a:r>
              <a:rPr dirty="0" sz="2200" lang="en-US">
                <a:solidFill>
                  <a:schemeClr val="bg1"/>
                </a:solidFill>
              </a:rPr>
              <a:t>acute or short-term insomnia symptoms may also produce significant distress and interfere with social, personal, and occupational functioning. When such symptoms are frequent enough and meet all other criteria except for the 3-month duration, a diagnosis of</a:t>
            </a:r>
            <a:r>
              <a:rPr dirty="0" sz="2200" lang="en-US">
                <a:solidFill>
                  <a:schemeClr val="bg1"/>
                </a:solidFill>
              </a:rPr>
              <a:t>other specified insomnia disorder or unspecified insomnia disorder is made.</a:t>
            </a:r>
            <a:endParaRPr sz="2200"/>
          </a:p>
          <a:p>
            <a:r>
              <a:rPr b="1" dirty="0" sz="2400" i="1" lang="en-US" u="sng">
                <a:solidFill>
                  <a:srgbClr val="FFFFFF"/>
                </a:solidFill>
              </a:rPr>
              <a:t>Delayed sleep phase and shift work types of circadian rhythm sleep-wake disorder</a:t>
            </a:r>
            <a:r>
              <a:rPr b="1" dirty="0" sz="2400" i="1" lang="en-US" u="sng">
                <a:solidFill>
                  <a:srgbClr val="FFFFFF"/>
                </a:solidFill>
              </a:rPr>
              <a:t>:</a:t>
            </a:r>
            <a:r>
              <a:rPr b="1" dirty="0" sz="2400" i="1" lang="en-US" u="sng">
                <a:solidFill>
                  <a:srgbClr val="FFFFFF"/>
                </a:solidFill>
              </a:rPr>
              <a:t>-</a:t>
            </a:r>
            <a:endParaRPr b="1" sz="2400" i="1" u="sng">
              <a:solidFill>
                <a:srgbClr val="FFFFFF"/>
              </a:solidFill>
            </a:endParaRPr>
          </a:p>
          <a:p>
            <a:r>
              <a:rPr dirty="0" sz="2200" lang="en-US">
                <a:solidFill>
                  <a:schemeClr val="bg1"/>
                </a:solidFill>
              </a:rPr>
              <a:t>Individuals with the delayed sleep phase type of circadian rhythm sleep-wake disorder report sleep-onset insomnia only when they try to sleep at socially normal times, but they do</a:t>
            </a:r>
            <a:r>
              <a:rPr dirty="0" sz="2200" lang="en-US">
                <a:solidFill>
                  <a:schemeClr val="bg1"/>
                </a:solidFill>
              </a:rPr>
              <a:t>not report difficulty falling asleep or staying asleep when their bed and rising times are</a:t>
            </a:r>
            <a:r>
              <a:rPr dirty="0" sz="2200" lang="en-US">
                <a:solidFill>
                  <a:schemeClr val="bg1"/>
                </a:solidFill>
              </a:rPr>
              <a:t>delayed and coincide with their endogenous circadian rhythm. Shift work type differs from</a:t>
            </a:r>
            <a:r>
              <a:rPr dirty="0" sz="2200" lang="en-US">
                <a:solidFill>
                  <a:schemeClr val="bg1"/>
                </a:solidFill>
              </a:rPr>
              <a:t> </a:t>
            </a:r>
            <a:r>
              <a:rPr dirty="0" sz="2200" lang="en-US">
                <a:solidFill>
                  <a:schemeClr val="bg1"/>
                </a:solidFill>
              </a:rPr>
              <a:t>i</a:t>
            </a:r>
            <a:r>
              <a:rPr dirty="0" sz="2200" lang="en-US">
                <a:solidFill>
                  <a:schemeClr val="bg1"/>
                </a:solidFill>
              </a:rPr>
              <a:t>nsomnia</a:t>
            </a:r>
            <a:r>
              <a:rPr dirty="0" sz="2200" lang="en-US">
                <a:solidFill>
                  <a:schemeClr val="bg1"/>
                </a:solidFill>
              </a:rPr>
              <a:t> disorder by the history of recent shift work.</a:t>
            </a:r>
            <a:endParaRPr sz="2200"/>
          </a:p>
        </p:txBody>
      </p:sp>
    </p:spTree>
  </p:cSld>
  <p:clrMapOvr>
    <a:masterClrMapping/>
  </p:clrMapOvr>
  <p:transition spd="med">
    <p:fade thruBlk="0"/>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12" name=""/>
        <p:cNvGrpSpPr/>
        <p:nvPr/>
      </p:nvGrpSpPr>
      <p:grpSpPr>
        <a:xfrm>
          <a:off x="0" y="0"/>
          <a:ext cx="0" cy="0"/>
          <a:chOff x="0" y="0"/>
          <a:chExt cx="0" cy="0"/>
        </a:xfrm>
      </p:grpSpPr>
      <p:sp>
        <p:nvSpPr>
          <p:cNvPr id="1048624" name="Title 1"/>
          <p:cNvSpPr>
            <a:spLocks noGrp="1"/>
          </p:cNvSpPr>
          <p:nvPr>
            <p:ph type="title"/>
          </p:nvPr>
        </p:nvSpPr>
        <p:spPr/>
        <p:txBody>
          <a:bodyPr/>
          <a:p>
            <a:pPr algn="ctr"/>
            <a:r>
              <a:rPr b="1" dirty="0" sz="4400" i="1" lang="en-US" u="sng" smtClean="0">
                <a:solidFill>
                  <a:srgbClr val="FFFFFF"/>
                </a:solidFill>
                <a:latin typeface="Andalus" panose="02020603050405020304" pitchFamily="18" charset="-78"/>
                <a:cs typeface="Andalus" panose="02020603050405020304" pitchFamily="18" charset="-78"/>
              </a:rPr>
              <a:t>Hypersomnolence Disorder</a:t>
            </a:r>
            <a:r>
              <a:rPr b="1" dirty="0" sz="4400" i="1" lang="en-US" u="sng" smtClean="0">
                <a:solidFill>
                  <a:srgbClr val="FFFFFF"/>
                </a:solidFill>
                <a:latin typeface="Andalus" panose="02020603050405020304" pitchFamily="18" charset="-78"/>
                <a:cs typeface="Andalus" panose="02020603050405020304" pitchFamily="18" charset="-78"/>
              </a:rPr>
              <a:t>:</a:t>
            </a:r>
            <a:r>
              <a:rPr b="1" dirty="0" sz="4400" i="1" lang="en-US" u="sng" smtClean="0">
                <a:solidFill>
                  <a:srgbClr val="FFFFFF"/>
                </a:solidFill>
                <a:latin typeface="Andalus" panose="02020603050405020304" pitchFamily="18" charset="-78"/>
                <a:cs typeface="Andalus" panose="02020603050405020304" pitchFamily="18" charset="-78"/>
              </a:rPr>
              <a:t>-</a:t>
            </a:r>
            <a:endParaRPr b="1" dirty="0" sz="4400" i="1" lang="en-US" u="sng">
              <a:solidFill>
                <a:srgbClr val="FFFFFF"/>
              </a:solidFill>
              <a:latin typeface="Andalus" panose="02020603050405020304" pitchFamily="18" charset="-78"/>
              <a:cs typeface="Andalus" panose="02020603050405020304" pitchFamily="18" charset="-78"/>
            </a:endParaRPr>
          </a:p>
        </p:txBody>
      </p:sp>
      <p:sp>
        <p:nvSpPr>
          <p:cNvPr id="1048625" name="Content Placeholder 2"/>
          <p:cNvSpPr>
            <a:spLocks noGrp="1"/>
          </p:cNvSpPr>
          <p:nvPr>
            <p:ph idx="1"/>
          </p:nvPr>
        </p:nvSpPr>
        <p:spPr>
          <a:xfrm>
            <a:off x="528034" y="2305318"/>
            <a:ext cx="11307651" cy="4552681"/>
          </a:xfrm>
          <a:gradFill flip="none" rotWithShape="1">
            <a:gsLst>
              <a:gs pos="0">
                <a:srgbClr val="572B5C">
                  <a:shade val="30000"/>
                  <a:satMod val="115000"/>
                </a:srgbClr>
              </a:gs>
              <a:gs pos="50000">
                <a:srgbClr val="572B5C">
                  <a:shade val="67500"/>
                  <a:satMod val="115000"/>
                </a:srgbClr>
              </a:gs>
              <a:gs pos="100000">
                <a:srgbClr val="572B5C">
                  <a:shade val="100000"/>
                  <a:satMod val="115000"/>
                </a:srgbClr>
              </a:gs>
            </a:gsLst>
            <a:lin ang="2700000" scaled="1"/>
          </a:gradFill>
        </p:spPr>
        <p:txBody>
          <a:bodyPr>
            <a:normAutofit/>
          </a:bodyPr>
          <a:p>
            <a:pPr indent="0" marL="0">
              <a:buNone/>
            </a:pPr>
            <a:r>
              <a:rPr dirty="0" sz="2800" lang="en-US">
                <a:solidFill>
                  <a:schemeClr val="bg2"/>
                </a:solidFill>
                <a:latin typeface="Andalus" panose="02020603050405020304" pitchFamily="18" charset="-78"/>
                <a:cs typeface="Andalus" panose="02020603050405020304" pitchFamily="18" charset="-78"/>
              </a:rPr>
              <a:t>	</a:t>
            </a:r>
            <a:endParaRPr dirty="0" sz="2800" lang="en-US" smtClean="0">
              <a:solidFill>
                <a:schemeClr val="bg2"/>
              </a:solidFill>
              <a:latin typeface="Andalus" panose="02020603050405020304" pitchFamily="18" charset="-78"/>
              <a:cs typeface="Andalus" panose="02020603050405020304" pitchFamily="18" charset="-78"/>
            </a:endParaRPr>
          </a:p>
          <a:p>
            <a:pPr indent="0" marL="0">
              <a:buNone/>
            </a:pPr>
            <a:r>
              <a:rPr b="1" dirty="0" sz="3200" i="1" lang="en-US" u="sng" smtClean="0">
                <a:solidFill>
                  <a:srgbClr val="FFFFFF"/>
                </a:solidFill>
                <a:latin typeface="Andalus" panose="02020603050405020304" pitchFamily="18" charset="-78"/>
                <a:cs typeface="Andalus" panose="02020603050405020304" pitchFamily="18" charset="-78"/>
              </a:rPr>
              <a:t>Diagnostic Criteria</a:t>
            </a:r>
            <a:r>
              <a:rPr b="1" dirty="0" sz="3200" i="1" lang="en-US" u="sng" smtClean="0">
                <a:solidFill>
                  <a:srgbClr val="FFFFFF"/>
                </a:solidFill>
                <a:latin typeface="Andalus" panose="02020603050405020304" pitchFamily="18" charset="-78"/>
                <a:cs typeface="Andalus" panose="02020603050405020304" pitchFamily="18" charset="-78"/>
              </a:rPr>
              <a:t>:</a:t>
            </a:r>
            <a:r>
              <a:rPr b="1" dirty="0" sz="2400" i="1" lang="en-US" u="sng" smtClean="0">
                <a:solidFill>
                  <a:schemeClr val="bg1"/>
                </a:solidFill>
                <a:latin typeface="Andalus" panose="02020603050405020304" pitchFamily="18" charset="-78"/>
                <a:cs typeface="Andalus" panose="02020603050405020304" pitchFamily="18" charset="-78"/>
              </a:rPr>
              <a:t> </a:t>
            </a:r>
            <a:r>
              <a:rPr b="1" dirty="0" sz="2400" i="1" lang="en-US" u="sng" smtClean="0">
                <a:solidFill>
                  <a:schemeClr val="bg1"/>
                </a:solidFill>
                <a:latin typeface="Andalus" panose="02020603050405020304" pitchFamily="18" charset="-78"/>
                <a:cs typeface="Andalus" panose="02020603050405020304" pitchFamily="18" charset="-78"/>
              </a:rPr>
              <a:t>-</a:t>
            </a:r>
            <a:r>
              <a:rPr b="1" dirty="0" sz="2400" i="1" lang="en-US" u="sng" smtClean="0">
                <a:solidFill>
                  <a:schemeClr val="bg1"/>
                </a:solidFill>
                <a:latin typeface="Andalus" panose="02020603050405020304" pitchFamily="18" charset="-78"/>
                <a:cs typeface="Andalus" panose="02020603050405020304" pitchFamily="18" charset="-78"/>
              </a:rPr>
              <a:t> </a:t>
            </a:r>
            <a:endParaRPr b="1" dirty="0" sz="3200" i="1" lang="en-US" u="sng" smtClean="0">
              <a:solidFill>
                <a:srgbClr val="FFFFFF"/>
              </a:solidFill>
              <a:latin typeface="Andalus" panose="02020603050405020304" pitchFamily="18" charset="-78"/>
              <a:cs typeface="Andalus" panose="02020603050405020304" pitchFamily="18" charset="-78"/>
            </a:endParaRPr>
          </a:p>
          <a:p>
            <a:pPr indent="0" marL="0">
              <a:buNone/>
            </a:pPr>
            <a:r>
              <a:rPr b="1" dirty="0" sz="2400" i="1" lang="en-US" u="sng" smtClean="0">
                <a:solidFill>
                  <a:schemeClr val="bg1"/>
                </a:solidFill>
                <a:latin typeface="Andalus" panose="02020603050405020304" pitchFamily="18" charset="-78"/>
                <a:cs typeface="Andalus" panose="02020603050405020304" pitchFamily="18" charset="-78"/>
              </a:rPr>
              <a:t>A.</a:t>
            </a:r>
            <a:r>
              <a:rPr b="1" dirty="0" sz="2400" i="1" lang="en-US" u="sng" smtClean="0">
                <a:solidFill>
                  <a:schemeClr val="bg1"/>
                </a:solidFill>
                <a:latin typeface="Andalus" panose="02020603050405020304" pitchFamily="18" charset="-78"/>
                <a:cs typeface="Andalus" panose="02020603050405020304" pitchFamily="18" charset="-78"/>
              </a:rPr>
              <a:t> </a:t>
            </a:r>
            <a:r>
              <a:rPr b="1" dirty="0" sz="2400" i="1" lang="en-US" u="sng" smtClean="0">
                <a:solidFill>
                  <a:schemeClr val="bg1"/>
                </a:solidFill>
                <a:latin typeface="Andalus" panose="02020603050405020304" pitchFamily="18" charset="-78"/>
                <a:cs typeface="Andalus" panose="02020603050405020304" pitchFamily="18" charset="-78"/>
              </a:rPr>
              <a:t> </a:t>
            </a:r>
            <a:r>
              <a:rPr b="1" dirty="0" sz="2400" i="1" lang="en-US" u="sng" smtClean="0">
                <a:solidFill>
                  <a:schemeClr val="bg1"/>
                </a:solidFill>
                <a:latin typeface="Andalus" panose="02020603050405020304" pitchFamily="18" charset="-78"/>
                <a:cs typeface="Andalus" panose="02020603050405020304" pitchFamily="18" charset="-78"/>
              </a:rPr>
              <a:t>Self-reported</a:t>
            </a:r>
            <a:r>
              <a:rPr dirty="0" sz="2400" lang="en-US">
                <a:solidFill>
                  <a:schemeClr val="bg1"/>
                </a:solidFill>
              </a:rPr>
              <a:t> </a:t>
            </a:r>
            <a:r>
              <a:rPr dirty="0" sz="2400" lang="en-US">
                <a:solidFill>
                  <a:schemeClr val="bg1"/>
                </a:solidFill>
              </a:rPr>
              <a:t>:</a:t>
            </a:r>
            <a:r>
              <a:rPr dirty="0" sz="2400" lang="en-US">
                <a:solidFill>
                  <a:schemeClr val="bg1"/>
                </a:solidFill>
              </a:rPr>
              <a:t>-</a:t>
            </a:r>
            <a:r>
              <a:rPr dirty="0" sz="2400" lang="en-US">
                <a:solidFill>
                  <a:schemeClr val="bg1"/>
                </a:solidFill>
              </a:rPr>
              <a:t> </a:t>
            </a:r>
            <a:r>
              <a:rPr dirty="0" sz="2400" lang="en-US">
                <a:solidFill>
                  <a:schemeClr val="bg1"/>
                </a:solidFill>
              </a:rPr>
              <a:t>excessive</a:t>
            </a:r>
            <a:r>
              <a:rPr dirty="0" sz="2400" lang="en-US">
                <a:solidFill>
                  <a:schemeClr val="bg1"/>
                </a:solidFill>
              </a:rPr>
              <a:t> sleepiness (hypersomnolence) despite a main sleep period lasting at least 7 hours, with at least one of the following symptoms</a:t>
            </a:r>
            <a:r>
              <a:rPr dirty="0" sz="2400" lang="en-US" smtClean="0">
                <a:solidFill>
                  <a:schemeClr val="bg1"/>
                </a:solidFill>
              </a:rPr>
              <a:t>:</a:t>
            </a:r>
            <a:endParaRPr b="1" dirty="0" sz="3200" i="1" lang="en-US" u="sng" smtClean="0">
              <a:solidFill>
                <a:srgbClr val="FFFFFF"/>
              </a:solidFill>
              <a:latin typeface="Andalus" panose="02020603050405020304" pitchFamily="18" charset="-78"/>
              <a:cs typeface="Andalus" panose="02020603050405020304" pitchFamily="18" charset="-78"/>
            </a:endParaRPr>
          </a:p>
          <a:p>
            <a:pPr indent="0" marL="0">
              <a:buNone/>
            </a:pPr>
            <a:r>
              <a:rPr dirty="0" sz="2400" lang="en-US" smtClean="0">
                <a:solidFill>
                  <a:schemeClr val="bg1"/>
                </a:solidFill>
                <a:latin typeface="Andalus" panose="02020603050405020304" pitchFamily="18" charset="-78"/>
                <a:cs typeface="Andalus" panose="02020603050405020304" pitchFamily="18" charset="-78"/>
              </a:rPr>
              <a:t>1</a:t>
            </a:r>
            <a:r>
              <a:rPr dirty="0" sz="2400" lang="en-US" smtClean="0">
                <a:solidFill>
                  <a:schemeClr val="bg1"/>
                </a:solidFill>
                <a:latin typeface="Andalus" panose="02020603050405020304" pitchFamily="18" charset="-78"/>
                <a:cs typeface="Andalus" panose="02020603050405020304" pitchFamily="18" charset="-78"/>
              </a:rPr>
              <a:t>)</a:t>
            </a:r>
            <a:r>
              <a:rPr dirty="0" sz="2400" lang="en-US" smtClean="0">
                <a:solidFill>
                  <a:schemeClr val="bg1"/>
                </a:solidFill>
                <a:latin typeface="Andalus" panose="02020603050405020304" pitchFamily="18" charset="-78"/>
                <a:cs typeface="Andalus" panose="02020603050405020304" pitchFamily="18" charset="-78"/>
              </a:rPr>
              <a:t> </a:t>
            </a:r>
            <a:r>
              <a:rPr dirty="0" sz="2400" lang="en-US"/>
              <a:t> </a:t>
            </a:r>
            <a:r>
              <a:rPr dirty="0" sz="2400" lang="en-US">
                <a:solidFill>
                  <a:schemeClr val="bg1"/>
                </a:solidFill>
              </a:rPr>
              <a:t>Recurrent periods of sleep or lapses into sleep within the same day.</a:t>
            </a:r>
            <a:endParaRPr altLang="en-US" lang="zh-CN"/>
          </a:p>
          <a:p>
            <a:pPr indent="0" marL="0">
              <a:buNone/>
            </a:pPr>
            <a:r>
              <a:rPr dirty="0" sz="2400" lang="en-US" smtClean="0">
                <a:solidFill>
                  <a:schemeClr val="bg1"/>
                </a:solidFill>
              </a:rPr>
              <a:t>2</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 </a:t>
            </a:r>
            <a:r>
              <a:rPr dirty="0" sz="2400" lang="en-US">
                <a:solidFill>
                  <a:schemeClr val="bg1"/>
                </a:solidFill>
              </a:rPr>
              <a:t>prolonged main sleep episode of more than 9 hours per day that is </a:t>
            </a:r>
            <a:r>
              <a:rPr dirty="0" sz="2400" lang="en-US" smtClean="0">
                <a:solidFill>
                  <a:schemeClr val="bg1"/>
                </a:solidFill>
              </a:rPr>
              <a:t>	nonrestorative </a:t>
            </a:r>
            <a:r>
              <a:rPr dirty="0" sz="2400" lang="en-US">
                <a:solidFill>
                  <a:schemeClr val="bg1"/>
                </a:solidFill>
              </a:rPr>
              <a:t>(i.e., unrefreshing</a:t>
            </a:r>
            <a:r>
              <a:rPr dirty="0" sz="2400" lang="en-US" smtClean="0">
                <a:solidFill>
                  <a:schemeClr val="bg1"/>
                </a:solidFill>
              </a:rPr>
              <a:t>).</a:t>
            </a:r>
            <a:endParaRPr altLang="en-US" lang="zh-CN"/>
          </a:p>
          <a:p>
            <a:pPr indent="0" marL="0">
              <a:buNone/>
            </a:pPr>
            <a:r>
              <a:rPr dirty="0" sz="2400" lang="en-US" smtClean="0">
                <a:solidFill>
                  <a:schemeClr val="bg1"/>
                </a:solidFill>
              </a:rPr>
              <a:t>3	</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t>
            </a:r>
            <a:r>
              <a:rPr dirty="0" sz="2400" lang="en-US" smtClean="0">
                <a:solidFill>
                  <a:schemeClr val="bg1"/>
                </a:solidFill>
              </a:rPr>
              <a:t>Difficulty </a:t>
            </a:r>
            <a:r>
              <a:rPr dirty="0" sz="2400" lang="en-US">
                <a:solidFill>
                  <a:schemeClr val="bg1"/>
                </a:solidFill>
              </a:rPr>
              <a:t>being fully awake after abrupt awakening. </a:t>
            </a:r>
            <a:r>
              <a:rPr dirty="0" sz="2400" lang="en-US" smtClean="0">
                <a:solidFill>
                  <a:schemeClr val="bg1"/>
                </a:solidFill>
              </a:rPr>
              <a:t>	</a:t>
            </a:r>
            <a:endParaRPr dirty="0" sz="2400" lang="en-US">
              <a:solidFill>
                <a:schemeClr val="bg1"/>
              </a:solidFill>
            </a:endParaRPr>
          </a:p>
          <a:p>
            <a:pPr indent="0" marL="0">
              <a:buNone/>
            </a:pPr>
            <a:r>
              <a:rPr dirty="0" sz="2400" lang="en-US"/>
              <a:t/>
            </a:r>
            <a:br>
              <a:rPr dirty="0" sz="2400" lang="en-US"/>
            </a:br>
            <a:r>
              <a:rPr dirty="0" sz="2400" lang="en-US"/>
              <a:t/>
            </a:r>
            <a:br>
              <a:rPr dirty="0" sz="2400" lang="en-US"/>
            </a:br>
            <a:endParaRPr dirty="0" sz="2400" lang="en-US" smtClean="0">
              <a:solidFill>
                <a:schemeClr val="bg1"/>
              </a:solidFill>
              <a:latin typeface="Andalus" panose="02020603050405020304" pitchFamily="18" charset="-78"/>
              <a:cs typeface="Andalus" panose="02020603050405020304" pitchFamily="18" charset="-78"/>
            </a:endParaRPr>
          </a:p>
          <a:p>
            <a:pPr indent="0" marL="0">
              <a:buClr>
                <a:srgbClr val="B31166"/>
              </a:buClr>
              <a:buNone/>
            </a:pPr>
            <a:endParaRPr dirty="0" sz="2400" lang="en-US" smtClean="0">
              <a:solidFill>
                <a:schemeClr val="bg2"/>
              </a:solidFill>
              <a:latin typeface="Andalus" panose="02020603050405020304" pitchFamily="18" charset="-78"/>
              <a:cs typeface="Andalus" panose="02020603050405020304" pitchFamily="18" charset="-78"/>
            </a:endParaRPr>
          </a:p>
          <a:p>
            <a:pPr indent="-457200" marL="457200">
              <a:buFont typeface="+mj-lt"/>
              <a:buAutoNum type="alphaUcPeriod"/>
            </a:pPr>
            <a:endParaRPr dirty="0" sz="2400" lang="en-US" smtClean="0">
              <a:solidFill>
                <a:schemeClr val="bg2"/>
              </a:solidFill>
              <a:latin typeface="Andalus" panose="02020603050405020304" pitchFamily="18" charset="-78"/>
              <a:cs typeface="Andalus" panose="02020603050405020304" pitchFamily="18" charset="-78"/>
            </a:endParaRPr>
          </a:p>
          <a:p>
            <a:pPr indent="-457200" marL="457200">
              <a:buClr>
                <a:srgbClr val="B31166"/>
              </a:buClr>
              <a:buFont typeface="+mj-lt"/>
              <a:buAutoNum type="alphaUcPeriod"/>
            </a:pPr>
            <a:endParaRPr dirty="0" sz="2400" lang="en-US">
              <a:solidFill>
                <a:schemeClr val="bg2"/>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13" name=""/>
        <p:cNvGrpSpPr/>
        <p:nvPr/>
      </p:nvGrpSpPr>
      <p:grpSpPr>
        <a:xfrm>
          <a:off x="0" y="0"/>
          <a:ext cx="0" cy="0"/>
          <a:chOff x="0" y="0"/>
          <a:chExt cx="0" cy="0"/>
        </a:xfrm>
      </p:grpSpPr>
      <p:sp>
        <p:nvSpPr>
          <p:cNvPr id="1048626" name="Title 1"/>
          <p:cNvSpPr>
            <a:spLocks noGrp="1"/>
          </p:cNvSpPr>
          <p:nvPr>
            <p:ph type="title"/>
          </p:nvPr>
        </p:nvSpPr>
        <p:spPr/>
        <p:txBody>
          <a:bodyPr anchor="t"/>
          <a:p>
            <a:pPr algn="ctr" lvl="0"/>
            <a:r>
              <a:rPr b="1" dirty="0" sz="4000" lang="en-US">
                <a:latin typeface="Andalus" panose="02020603050405020304" pitchFamily="18" charset="-78"/>
                <a:cs typeface="Andalus" panose="02020603050405020304" pitchFamily="18" charset="-78"/>
              </a:rPr>
              <a:t/>
            </a:r>
            <a:br>
              <a:rPr b="1" dirty="0" sz="4000" lang="en-US">
                <a:latin typeface="Andalus" panose="02020603050405020304" pitchFamily="18" charset="-78"/>
                <a:cs typeface="Andalus" panose="02020603050405020304" pitchFamily="18" charset="-78"/>
              </a:rPr>
            </a:br>
            <a:endParaRPr b="1" dirty="0" sz="4000" lang="en-US">
              <a:latin typeface="Andalus" panose="02020603050405020304" pitchFamily="18" charset="-78"/>
              <a:cs typeface="Andalus" panose="02020603050405020304" pitchFamily="18" charset="-78"/>
            </a:endParaRPr>
          </a:p>
        </p:txBody>
      </p:sp>
      <p:sp>
        <p:nvSpPr>
          <p:cNvPr id="1048627" name="Content Placeholder 9"/>
          <p:cNvSpPr>
            <a:spLocks noGrp="1"/>
          </p:cNvSpPr>
          <p:nvPr>
            <p:ph idx="1"/>
          </p:nvPr>
        </p:nvSpPr>
        <p:spPr>
          <a:xfrm>
            <a:off x="299803" y="425003"/>
            <a:ext cx="11587397" cy="6327490"/>
          </a:xfrm>
          <a:solidFill>
            <a:srgbClr val="572B5C"/>
          </a:solidFill>
        </p:spPr>
        <p:txBody>
          <a:bodyPr>
            <a:normAutofit/>
          </a:bodyPr>
          <a:p>
            <a:pPr indent="0" lvl="1" marL="400050">
              <a:buNone/>
            </a:pPr>
            <a:endParaRPr dirty="0" sz="2400" lang="en-US" smtClean="0">
              <a:solidFill>
                <a:schemeClr val="bg1"/>
              </a:solidFill>
            </a:endParaRPr>
          </a:p>
          <a:p>
            <a:pPr indent="0" lvl="1" marL="400050">
              <a:buNone/>
            </a:pPr>
            <a:r>
              <a:rPr dirty="0" sz="2400" lang="en-US" smtClean="0">
                <a:solidFill>
                  <a:schemeClr val="bg1"/>
                </a:solidFill>
              </a:rPr>
              <a:t>B. 	</a:t>
            </a:r>
            <a:r>
              <a:rPr dirty="0" sz="2400" lang="en-US">
                <a:solidFill>
                  <a:schemeClr val="bg1"/>
                </a:solidFill>
              </a:rPr>
              <a:t>The hypersomnolence occurs at least three times per week, for a</a:t>
            </a:r>
            <a:r>
              <a:rPr dirty="0" sz="2400" lang="en-US">
                <a:solidFill>
                  <a:schemeClr val="bg1"/>
                </a:solidFill>
              </a:rPr>
              <a:t>t</a:t>
            </a:r>
            <a:r>
              <a:rPr dirty="0" sz="2400" lang="en-US">
                <a:solidFill>
                  <a:schemeClr val="bg1"/>
                </a:solidFill>
              </a:rPr>
              <a:t> </a:t>
            </a:r>
            <a:r>
              <a:rPr dirty="0" sz="2400" lang="en-US" smtClean="0">
                <a:solidFill>
                  <a:schemeClr val="bg1"/>
                </a:solidFill>
              </a:rPr>
              <a:t>l</a:t>
            </a:r>
            <a:r>
              <a:rPr dirty="0" sz="2400" lang="en-US" smtClean="0">
                <a:solidFill>
                  <a:schemeClr val="bg1"/>
                </a:solidFill>
              </a:rPr>
              <a:t>east </a:t>
            </a:r>
            <a:r>
              <a:rPr dirty="0" sz="2400" lang="en-US">
                <a:solidFill>
                  <a:schemeClr val="bg1"/>
                </a:solidFill>
              </a:rPr>
              <a:t>3 months.</a:t>
            </a:r>
            <a:endParaRPr dirty="0" sz="2400" lang="en-US" smtClean="0">
              <a:solidFill>
                <a:schemeClr val="bg1"/>
              </a:solidFill>
            </a:endParaRPr>
          </a:p>
          <a:p>
            <a:pPr indent="0" lvl="1" marL="400050">
              <a:buNone/>
            </a:pPr>
            <a:r>
              <a:rPr dirty="0" sz="2400" lang="en-US" smtClean="0">
                <a:solidFill>
                  <a:schemeClr val="bg1"/>
                </a:solidFill>
              </a:rPr>
              <a:t>C	</a:t>
            </a:r>
            <a:r>
              <a:rPr dirty="0" sz="2400" lang="en-US" smtClean="0">
                <a:solidFill>
                  <a:schemeClr val="bg1"/>
                </a:solidFill>
              </a:rPr>
              <a:t> </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t>
            </a:r>
            <a:r>
              <a:rPr dirty="0" sz="2400" lang="en-US">
                <a:solidFill>
                  <a:schemeClr val="bg1"/>
                </a:solidFill>
              </a:rPr>
              <a:t>The hypersomnolence is accompanied by significant distress or </a:t>
            </a:r>
            <a:r>
              <a:rPr dirty="0" sz="2400" lang="en-US" smtClean="0">
                <a:solidFill>
                  <a:schemeClr val="bg1"/>
                </a:solidFill>
              </a:rPr>
              <a:t>				impairment </a:t>
            </a:r>
            <a:r>
              <a:rPr dirty="0" sz="2400" lang="en-US">
                <a:solidFill>
                  <a:schemeClr val="bg1"/>
                </a:solidFill>
              </a:rPr>
              <a:t>in cognitive, social, occupational, or other important </a:t>
            </a:r>
            <a:r>
              <a:rPr dirty="0" sz="2400" lang="en-US" smtClean="0">
                <a:solidFill>
                  <a:schemeClr val="bg1"/>
                </a:solidFill>
              </a:rPr>
              <a:t>areas </a:t>
            </a:r>
            <a:r>
              <a:rPr dirty="0" sz="2400" lang="en-US">
                <a:solidFill>
                  <a:schemeClr val="bg1"/>
                </a:solidFill>
              </a:rPr>
              <a:t>of functioning.</a:t>
            </a:r>
            <a:br>
              <a:rPr dirty="0" sz="2400" lang="en-US">
                <a:solidFill>
                  <a:schemeClr val="bg1"/>
                </a:solidFill>
              </a:rPr>
            </a:br>
            <a:r>
              <a:rPr dirty="0" sz="2400" lang="en-US">
                <a:solidFill>
                  <a:schemeClr val="bg1"/>
                </a:solidFill>
              </a:rPr>
              <a:t/>
            </a:r>
            <a:br>
              <a:rPr dirty="0" sz="2400" lang="en-US">
                <a:solidFill>
                  <a:schemeClr val="bg1"/>
                </a:solidFill>
              </a:rPr>
            </a:br>
            <a:r>
              <a:rPr dirty="0" sz="2400" lang="en-US" smtClean="0">
                <a:solidFill>
                  <a:schemeClr val="bg1"/>
                </a:solidFill>
              </a:rPr>
              <a:t>D	</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t>
            </a:r>
            <a:r>
              <a:rPr dirty="0" sz="2400" lang="en-US">
                <a:solidFill>
                  <a:schemeClr val="bg1"/>
                </a:solidFill>
              </a:rPr>
              <a:t>The hypersomnolence is not better explained by and does not occur </a:t>
            </a:r>
            <a:r>
              <a:rPr dirty="0" sz="2400" lang="en-US" smtClean="0">
                <a:solidFill>
                  <a:schemeClr val="bg1"/>
                </a:solidFill>
              </a:rPr>
              <a:t>		exclusively </a:t>
            </a:r>
            <a:r>
              <a:rPr dirty="0" sz="2400" lang="en-US">
                <a:solidFill>
                  <a:schemeClr val="bg1"/>
                </a:solidFill>
              </a:rPr>
              <a:t>during the course of another sleep disorder (e.g.</a:t>
            </a:r>
            <a:r>
              <a:rPr dirty="0" sz="2400" lang="en-US" smtClean="0">
                <a:solidFill>
                  <a:schemeClr val="bg1"/>
                </a:solidFill>
              </a:rPr>
              <a:t>	narcolepsy</a:t>
            </a:r>
            <a:r>
              <a:rPr dirty="0" sz="2400" lang="en-US">
                <a:solidFill>
                  <a:schemeClr val="bg1"/>
                </a:solidFill>
              </a:rPr>
              <a:t>, breathing-related sleep disorder, circadian rhythm </a:t>
            </a:r>
            <a:r>
              <a:rPr dirty="0" sz="2400" lang="en-US" smtClean="0">
                <a:solidFill>
                  <a:schemeClr val="bg1"/>
                </a:solidFill>
              </a:rPr>
              <a:t>	sleep-wake </a:t>
            </a:r>
            <a:r>
              <a:rPr dirty="0" sz="2400" lang="en-US">
                <a:solidFill>
                  <a:schemeClr val="bg1"/>
                </a:solidFill>
              </a:rPr>
              <a:t>disorder, or a parasomnia).</a:t>
            </a:r>
            <a:endParaRPr dirty="0" sz="2400" lang="en-US" smtClean="0">
              <a:solidFill>
                <a:schemeClr val="bg1"/>
              </a:solidFill>
            </a:endParaRPr>
          </a:p>
          <a:p>
            <a:pPr indent="0" lvl="1" marL="400050">
              <a:buNone/>
            </a:pPr>
            <a:r>
              <a:rPr dirty="0" sz="2400" lang="en-US" smtClean="0">
                <a:solidFill>
                  <a:schemeClr val="bg1"/>
                </a:solidFill>
              </a:rPr>
              <a:t>E	</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t>
            </a:r>
            <a:r>
              <a:rPr dirty="0" sz="2400" lang="en-US">
                <a:solidFill>
                  <a:schemeClr val="bg1"/>
                </a:solidFill>
              </a:rPr>
              <a:t>The hypersomnolence is not attributable to the physiological effects </a:t>
            </a:r>
            <a:r>
              <a:rPr dirty="0" sz="2400" lang="en-US" smtClean="0">
                <a:solidFill>
                  <a:schemeClr val="bg1"/>
                </a:solidFill>
              </a:rPr>
              <a:t>of </a:t>
            </a:r>
            <a:r>
              <a:rPr dirty="0" sz="2400" lang="en-US">
                <a:solidFill>
                  <a:schemeClr val="bg1"/>
                </a:solidFill>
              </a:rPr>
              <a:t>a </a:t>
            </a:r>
            <a:r>
              <a:rPr dirty="0" sz="2400" lang="en-US" smtClean="0">
                <a:solidFill>
                  <a:schemeClr val="bg1"/>
                </a:solidFill>
              </a:rPr>
              <a:t>substance </a:t>
            </a:r>
            <a:r>
              <a:rPr dirty="0" sz="2400" lang="en-US">
                <a:solidFill>
                  <a:schemeClr val="bg1"/>
                </a:solidFill>
              </a:rPr>
              <a:t>(e.g., a drug of abuse, a medication</a:t>
            </a:r>
            <a:r>
              <a:rPr dirty="0" sz="2400" lang="en-US" smtClean="0">
                <a:solidFill>
                  <a:schemeClr val="bg1"/>
                </a:solidFill>
              </a:rPr>
              <a:t>).</a:t>
            </a:r>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14" name=""/>
        <p:cNvGrpSpPr/>
        <p:nvPr/>
      </p:nvGrpSpPr>
      <p:grpSpPr>
        <a:xfrm>
          <a:off x="0" y="0"/>
          <a:ext cx="0" cy="0"/>
          <a:chOff x="0" y="0"/>
          <a:chExt cx="0" cy="0"/>
        </a:xfrm>
      </p:grpSpPr>
      <p:pic>
        <p:nvPicPr>
          <p:cNvPr id="2097155" name="Picture 3"/>
          <p:cNvPicPr>
            <a:picLocks noChangeAspect="1"/>
          </p:cNvPicPr>
          <p:nvPr/>
        </p:nvPicPr>
        <p:blipFill>
          <a:blip xmlns:r="http://schemas.openxmlformats.org/officeDocument/2006/relationships" r:embed="rId1"/>
          <a:stretch>
            <a:fillRect/>
          </a:stretch>
        </p:blipFill>
        <p:spPr>
          <a:xfrm>
            <a:off x="424064" y="295476"/>
            <a:ext cx="5450022" cy="3645459"/>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pic>
        <p:nvPicPr>
          <p:cNvPr id="2097156" name="Picture 4"/>
          <p:cNvPicPr>
            <a:picLocks noChangeAspect="1"/>
          </p:cNvPicPr>
          <p:nvPr/>
        </p:nvPicPr>
        <p:blipFill>
          <a:blip xmlns:r="http://schemas.openxmlformats.org/officeDocument/2006/relationships" r:embed="rId2"/>
          <a:stretch>
            <a:fillRect/>
          </a:stretch>
        </p:blipFill>
        <p:spPr>
          <a:xfrm>
            <a:off x="6017853" y="2882988"/>
            <a:ext cx="5618290" cy="3698115"/>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15" name=""/>
        <p:cNvGrpSpPr/>
        <p:nvPr/>
      </p:nvGrpSpPr>
      <p:grpSpPr>
        <a:xfrm>
          <a:off x="0" y="0"/>
          <a:ext cx="0" cy="0"/>
          <a:chOff x="0" y="0"/>
          <a:chExt cx="0" cy="0"/>
        </a:xfrm>
      </p:grpSpPr>
      <p:sp>
        <p:nvSpPr>
          <p:cNvPr id="1048628" name="TextBox 1"/>
          <p:cNvSpPr txBox="1"/>
          <p:nvPr/>
        </p:nvSpPr>
        <p:spPr>
          <a:xfrm>
            <a:off x="519938" y="251459"/>
            <a:ext cx="11152124" cy="6606540"/>
          </a:xfrm>
          <a:prstGeom prst="rect"/>
          <a:solidFill>
            <a:srgbClr val="572B5C"/>
          </a:solidFill>
        </p:spPr>
        <p:txBody>
          <a:bodyPr rtlCol="0" wrap="square">
            <a:spAutoFit/>
          </a:bodyPr>
          <a:p>
            <a:pPr algn="ctr"/>
            <a:r>
              <a:rPr dirty="0" sz="2800" lang="en-US" smtClean="0">
                <a:solidFill>
                  <a:schemeClr val="bg1"/>
                </a:solidFill>
              </a:rPr>
              <a:t>          </a:t>
            </a:r>
            <a:r>
              <a:rPr b="1" dirty="0" sz="2800" i="1" lang="en-US" u="sng" smtClean="0">
                <a:solidFill>
                  <a:srgbClr val="FFFFFF"/>
                </a:solidFill>
              </a:rPr>
              <a:t>DIFFERENTIAL DIAGNOSIS</a:t>
            </a:r>
            <a:r>
              <a:rPr b="1" dirty="0" sz="2800" i="1" lang="en-US" u="sng" smtClean="0">
                <a:solidFill>
                  <a:srgbClr val="FFFFFF"/>
                </a:solidFill>
              </a:rPr>
              <a:t>:</a:t>
            </a:r>
            <a:r>
              <a:rPr b="1" dirty="0" sz="2800" i="1" lang="en-US" u="sng" smtClean="0">
                <a:solidFill>
                  <a:srgbClr val="FFFFFF"/>
                </a:solidFill>
              </a:rPr>
              <a:t>-</a:t>
            </a:r>
            <a:endParaRPr b="1" dirty="0" sz="2800" i="1" lang="en-US" u="sng" smtClean="0">
              <a:solidFill>
                <a:srgbClr val="FFFFFF"/>
              </a:solidFill>
            </a:endParaRPr>
          </a:p>
          <a:p>
            <a:pPr algn="ctr"/>
            <a:endParaRPr dirty="0" sz="2700" lang="en-US">
              <a:solidFill>
                <a:srgbClr val="92D050"/>
              </a:solidFill>
            </a:endParaRPr>
          </a:p>
          <a:p>
            <a:r>
              <a:rPr b="1" dirty="0" sz="2700" i="1" lang="en-US" u="sng">
                <a:solidFill>
                  <a:srgbClr val="FFFFFF"/>
                </a:solidFill>
              </a:rPr>
              <a:t>Normative variation in slee</a:t>
            </a:r>
            <a:r>
              <a:rPr b="1" dirty="0" sz="2700" i="1" lang="en-US" u="sng">
                <a:solidFill>
                  <a:srgbClr val="FFFFFF"/>
                </a:solidFill>
              </a:rPr>
              <a:t>p</a:t>
            </a:r>
            <a:r>
              <a:rPr b="1" dirty="0" sz="2700" i="1" lang="en-US" u="sng">
                <a:solidFill>
                  <a:srgbClr val="FFFFFF"/>
                </a:solidFill>
              </a:rPr>
              <a:t>:</a:t>
            </a:r>
            <a:r>
              <a:rPr b="1" dirty="0" sz="2700" i="1" lang="en-US" u="sng">
                <a:solidFill>
                  <a:srgbClr val="FFFFFF"/>
                </a:solidFill>
              </a:rPr>
              <a:t>-</a:t>
            </a:r>
            <a:endParaRPr altLang="en-US" lang="zh-CN"/>
          </a:p>
          <a:p>
            <a:r>
              <a:rPr b="1" dirty="0" sz="2700" i="1" lang="en-US" u="sng">
                <a:solidFill>
                  <a:srgbClr val="FFFFFF"/>
                </a:solidFill>
              </a:rPr>
              <a:t> </a:t>
            </a:r>
            <a:r>
              <a:rPr dirty="0" sz="1600" lang="en-US">
                <a:solidFill>
                  <a:srgbClr val="92D050"/>
                </a:solidFill>
              </a:rPr>
              <a:t> </a:t>
            </a:r>
            <a:endParaRPr altLang="en-US" lang="zh-CN"/>
          </a:p>
          <a:p>
            <a:r>
              <a:rPr dirty="0" sz="1600" lang="en-US">
                <a:solidFill>
                  <a:schemeClr val="bg1"/>
                </a:solidFill>
              </a:rPr>
              <a:t>"</a:t>
            </a:r>
            <a:r>
              <a:rPr dirty="0" sz="2700" lang="en-US">
                <a:solidFill>
                  <a:schemeClr val="bg1"/>
                </a:solidFill>
              </a:rPr>
              <a:t>Normal" sleep duration varies considerably in the general</a:t>
            </a:r>
            <a:endParaRPr altLang="en-US" sz="2700" lang="zh-CN"/>
          </a:p>
          <a:p>
            <a:r>
              <a:rPr dirty="0" sz="2700" lang="en-US">
                <a:solidFill>
                  <a:schemeClr val="bg1"/>
                </a:solidFill>
              </a:rPr>
              <a:t>population. "Long sleepers" (i.e., individuals who require a greater than average amount</a:t>
            </a:r>
            <a:endParaRPr dirty="0" sz="2700" lang="en-US">
              <a:solidFill>
                <a:schemeClr val="bg1"/>
              </a:solidFill>
            </a:endParaRPr>
          </a:p>
          <a:p>
            <a:r>
              <a:rPr dirty="0" sz="2700" lang="en-US">
                <a:solidFill>
                  <a:schemeClr val="bg1"/>
                </a:solidFill>
              </a:rPr>
              <a:t>of sleep) do not have excessive sleepiness, sleep inertia, or automatic behavior when they</a:t>
            </a:r>
            <a:r>
              <a:rPr dirty="0" sz="2700" lang="en-US">
                <a:solidFill>
                  <a:schemeClr val="bg1"/>
                </a:solidFill>
              </a:rPr>
              <a:t> </a:t>
            </a:r>
            <a:r>
              <a:rPr dirty="0" sz="2700" lang="en-US">
                <a:solidFill>
                  <a:schemeClr val="bg1"/>
                </a:solidFill>
              </a:rPr>
              <a:t>obtain their required amount of nocturnal sleep. Sleep is reported to be refreshing. If social</a:t>
            </a:r>
            <a:r>
              <a:rPr dirty="0" sz="2700" lang="en-US">
                <a:solidFill>
                  <a:schemeClr val="bg1"/>
                </a:solidFill>
              </a:rPr>
              <a:t> </a:t>
            </a:r>
            <a:r>
              <a:rPr dirty="0" sz="2700" lang="en-US">
                <a:solidFill>
                  <a:schemeClr val="bg1"/>
                </a:solidFill>
              </a:rPr>
              <a:t>or</a:t>
            </a:r>
            <a:r>
              <a:rPr dirty="0" sz="2700" lang="en-US">
                <a:solidFill>
                  <a:schemeClr val="bg1"/>
                </a:solidFill>
              </a:rPr>
              <a:t> occupational demands lead to shorter nocturnal sleep, daytime symptoms may appear.</a:t>
            </a:r>
            <a:endParaRPr dirty="0" sz="2700" lang="en-US">
              <a:solidFill>
                <a:schemeClr val="bg1"/>
              </a:solidFill>
            </a:endParaRPr>
          </a:p>
          <a:p>
            <a:r>
              <a:rPr dirty="0" sz="2700" lang="en-US">
                <a:solidFill>
                  <a:schemeClr val="bg1"/>
                </a:solidFill>
              </a:rPr>
              <a:t>In hypersomnoience disorder, by contrast, symptoms of excessive sleepiness occur regardless of nocturnal sleep duration. An inadequate amount of nocturnal sleep, or be</a:t>
            </a:r>
            <a:r>
              <a:rPr dirty="0" sz="2700" lang="en-US">
                <a:solidFill>
                  <a:schemeClr val="bg1"/>
                </a:solidFill>
              </a:rPr>
              <a:t>haviorally</a:t>
            </a:r>
            <a:r>
              <a:rPr dirty="0" sz="2700" lang="en-US">
                <a:solidFill>
                  <a:schemeClr val="bg1"/>
                </a:solidFill>
              </a:rPr>
              <a:t> </a:t>
            </a:r>
            <a:r>
              <a:rPr dirty="0" sz="2700" lang="en-US">
                <a:solidFill>
                  <a:schemeClr val="bg1"/>
                </a:solidFill>
              </a:rPr>
              <a:t>induced</a:t>
            </a:r>
            <a:r>
              <a:rPr dirty="0" sz="2700" lang="en-US">
                <a:solidFill>
                  <a:schemeClr val="bg1"/>
                </a:solidFill>
              </a:rPr>
              <a:t> insufficient sleep syndrome, can produce symptoms of daytime sleepiness very similar</a:t>
            </a:r>
            <a:r>
              <a:rPr dirty="0" sz="2700" lang="en-US">
                <a:solidFill>
                  <a:schemeClr val="bg1"/>
                </a:solidFill>
              </a:rPr>
              <a:t> </a:t>
            </a:r>
            <a:r>
              <a:rPr dirty="0" sz="2700" lang="en-US">
                <a:solidFill>
                  <a:schemeClr val="bg1"/>
                </a:solidFill>
              </a:rPr>
              <a:t>t</a:t>
            </a:r>
            <a:r>
              <a:rPr dirty="0" sz="2700" lang="en-US">
                <a:solidFill>
                  <a:schemeClr val="bg1"/>
                </a:solidFill>
              </a:rPr>
              <a:t>o</a:t>
            </a:r>
            <a:r>
              <a:rPr dirty="0" sz="2700" lang="en-US">
                <a:solidFill>
                  <a:schemeClr val="bg1"/>
                </a:solidFill>
              </a:rPr>
              <a:t> those of hypersomnoience.</a:t>
            </a:r>
            <a:r>
              <a:rPr dirty="0" sz="1600" lang="en-US">
                <a:solidFill>
                  <a:schemeClr val="bg1"/>
                </a:solidFill>
              </a:rPr>
              <a:t> </a:t>
            </a:r>
            <a:endParaRPr dirty="0" sz="23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16" name=""/>
        <p:cNvGrpSpPr/>
        <p:nvPr/>
      </p:nvGrpSpPr>
      <p:grpSpPr>
        <a:xfrm>
          <a:off x="0" y="0"/>
          <a:ext cx="0" cy="0"/>
          <a:chOff x="0" y="0"/>
          <a:chExt cx="0" cy="0"/>
        </a:xfrm>
      </p:grpSpPr>
      <p:sp>
        <p:nvSpPr>
          <p:cNvPr id="1048629" name=""/>
          <p:cNvSpPr txBox="1"/>
          <p:nvPr/>
        </p:nvSpPr>
        <p:spPr>
          <a:xfrm>
            <a:off x="703631" y="525117"/>
            <a:ext cx="10784736" cy="5425440"/>
          </a:xfrm>
          <a:prstGeom prst="rect"/>
        </p:spPr>
        <p:txBody>
          <a:bodyPr rtlCol="0" wrap="square">
            <a:spAutoFit/>
          </a:bodyPr>
          <a:p>
            <a:r>
              <a:rPr dirty="0" sz="3000" lang="en-US">
                <a:solidFill>
                  <a:schemeClr val="bg1"/>
                </a:solidFill>
              </a:rPr>
              <a:t>An average sleep duration of fewer than 7 hours per night</a:t>
            </a:r>
            <a:endParaRPr sz="3000"/>
          </a:p>
          <a:p>
            <a:r>
              <a:rPr dirty="0" sz="3000" lang="en-US">
                <a:solidFill>
                  <a:schemeClr val="bg1"/>
                </a:solidFill>
              </a:rPr>
              <a:t>strongly suggests inadequate nocturnal sleep, and an average of more than 9-10 hours of</a:t>
            </a:r>
            <a:r>
              <a:rPr dirty="0" sz="3000" lang="en-US">
                <a:solidFill>
                  <a:schemeClr val="bg1"/>
                </a:solidFill>
              </a:rPr>
              <a:t> </a:t>
            </a:r>
            <a:r>
              <a:rPr dirty="0" sz="3000" lang="en-US">
                <a:solidFill>
                  <a:schemeClr val="bg1"/>
                </a:solidFill>
              </a:rPr>
              <a:t>s</a:t>
            </a:r>
            <a:r>
              <a:rPr dirty="0" sz="3000" lang="en-US">
                <a:solidFill>
                  <a:schemeClr val="bg1"/>
                </a:solidFill>
              </a:rPr>
              <a:t>leep</a:t>
            </a:r>
            <a:r>
              <a:rPr dirty="0" sz="3000" lang="en-US">
                <a:solidFill>
                  <a:schemeClr val="bg1"/>
                </a:solidFill>
              </a:rPr>
              <a:t> per 24-hour period suggests hypersomnoience. Individuals with inadequate nocturnal sleep typically "catch up" with longer sleep durations on days when they are free from</a:t>
            </a:r>
            <a:r>
              <a:rPr dirty="0" sz="3000" lang="en-US">
                <a:solidFill>
                  <a:schemeClr val="bg1"/>
                </a:solidFill>
              </a:rPr>
              <a:t> </a:t>
            </a:r>
            <a:r>
              <a:rPr dirty="0" sz="3000" lang="en-US">
                <a:solidFill>
                  <a:schemeClr val="bg1"/>
                </a:solidFill>
              </a:rPr>
              <a:t>social</a:t>
            </a:r>
            <a:r>
              <a:rPr dirty="0" sz="3000" lang="en-US">
                <a:solidFill>
                  <a:schemeClr val="bg1"/>
                </a:solidFill>
              </a:rPr>
              <a:t> or occupational demands or on vacations. Unlike hypersomnoience, insufficient</a:t>
            </a:r>
            <a:r>
              <a:rPr dirty="0" sz="3000" lang="en-US">
                <a:solidFill>
                  <a:schemeClr val="bg1"/>
                </a:solidFill>
              </a:rPr>
              <a:t> </a:t>
            </a:r>
            <a:r>
              <a:rPr dirty="0" sz="3000" lang="en-US">
                <a:solidFill>
                  <a:schemeClr val="bg1"/>
                </a:solidFill>
              </a:rPr>
              <a:t>nocturnal</a:t>
            </a:r>
            <a:r>
              <a:rPr dirty="0" sz="3000" lang="en-US">
                <a:solidFill>
                  <a:schemeClr val="bg1"/>
                </a:solidFill>
              </a:rPr>
              <a:t> sleep is unlikely to persist unabated for decades. A diagnosis of hypersomnoience disorder should not be made if there is a question regarding the adequacy of nocturnal sleep duration. A diagnostic and therapeutic trial of sleep extension for 10-14 days can</a:t>
            </a:r>
            <a:r>
              <a:rPr dirty="0" sz="3000" lang="en-US">
                <a:solidFill>
                  <a:schemeClr val="bg1"/>
                </a:solidFill>
              </a:rPr>
              <a:t> </a:t>
            </a:r>
            <a:r>
              <a:rPr dirty="0" sz="3000" lang="en-US">
                <a:solidFill>
                  <a:schemeClr val="bg1"/>
                </a:solidFill>
              </a:rPr>
              <a:t>o</a:t>
            </a:r>
            <a:r>
              <a:rPr dirty="0" sz="3000" lang="en-US">
                <a:solidFill>
                  <a:schemeClr val="bg1"/>
                </a:solidFill>
              </a:rPr>
              <a:t>ften</a:t>
            </a:r>
            <a:r>
              <a:rPr dirty="0" sz="3000" lang="en-US">
                <a:solidFill>
                  <a:schemeClr val="bg1"/>
                </a:solidFill>
              </a:rPr>
              <a:t> clarify the diagnosis.</a:t>
            </a:r>
            <a:endParaRPr sz="3000"/>
          </a:p>
        </p:txBody>
      </p:sp>
    </p:spTree>
  </p:cSld>
  <p:clrMapOvr>
    <a:masterClrMapping/>
  </p:clrMapOvr>
  <p:transition spd="med">
    <p:fade thruBlk="0"/>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17" name=""/>
        <p:cNvGrpSpPr/>
        <p:nvPr/>
      </p:nvGrpSpPr>
      <p:grpSpPr>
        <a:xfrm>
          <a:off x="0" y="0"/>
          <a:ext cx="0" cy="0"/>
          <a:chOff x="0" y="0"/>
          <a:chExt cx="0" cy="0"/>
        </a:xfrm>
      </p:grpSpPr>
      <p:sp>
        <p:nvSpPr>
          <p:cNvPr id="1048630" name=""/>
          <p:cNvSpPr txBox="1"/>
          <p:nvPr/>
        </p:nvSpPr>
        <p:spPr>
          <a:xfrm>
            <a:off x="735188" y="1211579"/>
            <a:ext cx="11042244" cy="4739640"/>
          </a:xfrm>
          <a:prstGeom prst="rect"/>
        </p:spPr>
        <p:txBody>
          <a:bodyPr rtlCol="0" wrap="square">
            <a:spAutoFit/>
          </a:bodyPr>
          <a:p>
            <a:r>
              <a:rPr b="1" dirty="0" sz="3700" i="1" lang="en-US" u="sng">
                <a:solidFill>
                  <a:srgbClr val="FFFFFF"/>
                </a:solidFill>
              </a:rPr>
              <a:t>Poor sleep quality and fatigue</a:t>
            </a:r>
            <a:r>
              <a:rPr b="1" dirty="0" sz="3700" i="1" lang="en-US" u="sng">
                <a:solidFill>
                  <a:srgbClr val="FFFFFF"/>
                </a:solidFill>
              </a:rPr>
              <a:t>:</a:t>
            </a:r>
            <a:r>
              <a:rPr b="1" dirty="0" sz="3700" i="1" lang="en-US" u="sng">
                <a:solidFill>
                  <a:srgbClr val="FFFFFF"/>
                </a:solidFill>
              </a:rPr>
              <a:t>-</a:t>
            </a:r>
            <a:endParaRPr b="1" sz="3700" i="1" u="sng">
              <a:solidFill>
                <a:srgbClr val="FFFFFF"/>
              </a:solidFill>
            </a:endParaRPr>
          </a:p>
          <a:p>
            <a:r>
              <a:rPr b="1" dirty="0" sz="3700" i="1" lang="en-US" u="sng">
                <a:solidFill>
                  <a:srgbClr val="FFFFFF"/>
                </a:solidFill>
              </a:rPr>
              <a:t> </a:t>
            </a:r>
            <a:endParaRPr b="1" sz="3700" i="1" u="sng">
              <a:solidFill>
                <a:srgbClr val="FFFFFF"/>
              </a:solidFill>
            </a:endParaRPr>
          </a:p>
          <a:p>
            <a:r>
              <a:rPr dirty="0" sz="3400" lang="en-US">
                <a:solidFill>
                  <a:schemeClr val="bg1"/>
                </a:solidFill>
              </a:rPr>
              <a:t>Hypersomnoience disorder should be distinguished</a:t>
            </a:r>
            <a:r>
              <a:rPr dirty="0" sz="3400" lang="en-US">
                <a:solidFill>
                  <a:schemeClr val="bg1"/>
                </a:solidFill>
              </a:rPr>
              <a:t> </a:t>
            </a:r>
            <a:r>
              <a:rPr dirty="0" sz="3400" lang="en-US">
                <a:solidFill>
                  <a:schemeClr val="bg1"/>
                </a:solidFill>
              </a:rPr>
              <a:t>from</a:t>
            </a:r>
            <a:r>
              <a:rPr dirty="0" sz="3400" lang="en-US">
                <a:solidFill>
                  <a:schemeClr val="bg1"/>
                </a:solidFill>
              </a:rPr>
              <a:t> excessive sleepiness related to insufficient sleep quantity or quality and fatigue (i.e.,</a:t>
            </a:r>
            <a:r>
              <a:rPr dirty="0" sz="3400" lang="en-US">
                <a:solidFill>
                  <a:schemeClr val="bg1"/>
                </a:solidFill>
              </a:rPr>
              <a:t>T</a:t>
            </a:r>
            <a:r>
              <a:rPr dirty="0" sz="3400" lang="en-US">
                <a:solidFill>
                  <a:schemeClr val="bg1"/>
                </a:solidFill>
              </a:rPr>
              <a:t>r</a:t>
            </a:r>
            <a:r>
              <a:rPr dirty="0" sz="3400" lang="en-US">
                <a:solidFill>
                  <a:schemeClr val="bg1"/>
                </a:solidFill>
              </a:rPr>
              <a:t>i</a:t>
            </a:r>
            <a:r>
              <a:rPr dirty="0" sz="3400" lang="en-US">
                <a:solidFill>
                  <a:schemeClr val="bg1"/>
                </a:solidFill>
              </a:rPr>
              <a:t>edness not necessarily relieved by increased sleep and unrelated to sleep quantity or</a:t>
            </a:r>
            <a:r>
              <a:rPr dirty="0" sz="3400" lang="en-US">
                <a:solidFill>
                  <a:schemeClr val="bg1"/>
                </a:solidFill>
              </a:rPr>
              <a:t> </a:t>
            </a:r>
            <a:r>
              <a:rPr dirty="0" sz="3400" lang="en-US">
                <a:solidFill>
                  <a:schemeClr val="bg1"/>
                </a:solidFill>
              </a:rPr>
              <a:t>quality</a:t>
            </a:r>
            <a:r>
              <a:rPr dirty="0" sz="3400" lang="en-US">
                <a:solidFill>
                  <a:schemeClr val="bg1"/>
                </a:solidFill>
              </a:rPr>
              <a:t>). Excessive sleepiness and fatigue are difficult to differentiate and may </a:t>
            </a:r>
            <a:r>
              <a:rPr dirty="0" sz="3400" lang="en-US">
                <a:solidFill>
                  <a:schemeClr val="bg1"/>
                </a:solidFill>
              </a:rPr>
              <a:t>overlap</a:t>
            </a:r>
            <a:endParaRPr sz="3400"/>
          </a:p>
          <a:p>
            <a:r>
              <a:rPr dirty="0" sz="3400" lang="en-US">
                <a:solidFill>
                  <a:schemeClr val="bg1"/>
                </a:solidFill>
              </a:rPr>
              <a:t>considerably.</a:t>
            </a:r>
            <a:endParaRPr sz="3400" lang="en-US">
              <a:solidFill>
                <a:srgbClr val="000000"/>
              </a:solidFill>
            </a:endParaRPr>
          </a:p>
        </p:txBody>
      </p:sp>
    </p:spTree>
  </p:cSld>
  <p:clrMapOvr>
    <a:masterClrMapping/>
  </p:clrMapOvr>
  <p:transition spd="med">
    <p:fade thruBlk="0"/>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18" name=""/>
        <p:cNvGrpSpPr/>
        <p:nvPr/>
      </p:nvGrpSpPr>
      <p:grpSpPr>
        <a:xfrm>
          <a:off x="0" y="0"/>
          <a:ext cx="0" cy="0"/>
          <a:chOff x="0" y="0"/>
          <a:chExt cx="0" cy="0"/>
        </a:xfrm>
      </p:grpSpPr>
      <p:sp>
        <p:nvSpPr>
          <p:cNvPr id="1048631" name="TextBox 1"/>
          <p:cNvSpPr txBox="1"/>
          <p:nvPr/>
        </p:nvSpPr>
        <p:spPr>
          <a:xfrm>
            <a:off x="219856" y="1054012"/>
            <a:ext cx="11752288" cy="5260341"/>
          </a:xfrm>
          <a:prstGeom prst="rect"/>
          <a:solidFill>
            <a:srgbClr val="572B5C"/>
          </a:solidFill>
        </p:spPr>
        <p:txBody>
          <a:bodyPr rtlCol="0" wrap="square">
            <a:spAutoFit/>
          </a:bodyPr>
          <a:p>
            <a:r>
              <a:rPr b="1" dirty="0" sz="3100" i="1" lang="en-US" u="sng">
                <a:solidFill>
                  <a:srgbClr val="FFFFFF"/>
                </a:solidFill>
              </a:rPr>
              <a:t>Breathing-related sleep disorders</a:t>
            </a:r>
            <a:r>
              <a:rPr b="1" dirty="0" sz="3100" i="1" lang="en-US" u="sng">
                <a:solidFill>
                  <a:schemeClr val="bg1"/>
                </a:solidFill>
              </a:rPr>
              <a:t>:</a:t>
            </a:r>
            <a:r>
              <a:rPr b="1" dirty="0" sz="3100" i="1" lang="en-US" u="sng">
                <a:solidFill>
                  <a:schemeClr val="bg1"/>
                </a:solidFill>
              </a:rPr>
              <a:t>-</a:t>
            </a:r>
            <a:r>
              <a:rPr b="1" dirty="0" sz="3100" i="1" lang="en-US" u="sng">
                <a:solidFill>
                  <a:schemeClr val="bg1"/>
                </a:solidFill>
              </a:rPr>
              <a:t> </a:t>
            </a:r>
            <a:endParaRPr dirty="0" sz="3100" lang="en-US" smtClean="0">
              <a:solidFill>
                <a:schemeClr val="bg1"/>
              </a:solidFill>
            </a:endParaRPr>
          </a:p>
          <a:p>
            <a:endParaRPr dirty="0" sz="3100" lang="en-US" smtClean="0">
              <a:solidFill>
                <a:schemeClr val="bg1"/>
              </a:solidFill>
            </a:endParaRPr>
          </a:p>
          <a:p>
            <a:r>
              <a:rPr b="1" dirty="0" sz="3100" i="1" lang="en-US" u="sng">
                <a:solidFill>
                  <a:schemeClr val="bg1"/>
                </a:solidFill>
              </a:rPr>
              <a:t>I</a:t>
            </a:r>
            <a:r>
              <a:rPr b="1" dirty="0" sz="3100" i="1" lang="en-US" u="sng">
                <a:solidFill>
                  <a:schemeClr val="bg1"/>
                </a:solidFill>
              </a:rPr>
              <a:t>ndividuals</a:t>
            </a:r>
            <a:r>
              <a:rPr dirty="0" sz="3100" lang="en-US">
                <a:solidFill>
                  <a:schemeClr val="bg1"/>
                </a:solidFill>
              </a:rPr>
              <a:t> </a:t>
            </a:r>
            <a:r>
              <a:rPr dirty="0" sz="3100" lang="en-US">
                <a:solidFill>
                  <a:schemeClr val="bg1"/>
                </a:solidFill>
              </a:rPr>
              <a:t>with hypersomnoience and breathingrelated sleep disorders may have similar patterns of excessive sleepiness. </a:t>
            </a:r>
            <a:r>
              <a:rPr dirty="0" sz="3100" lang="en-US" smtClean="0">
                <a:solidFill>
                  <a:schemeClr val="bg1"/>
                </a:solidFill>
              </a:rPr>
              <a:t>Breathing</a:t>
            </a:r>
            <a:r>
              <a:rPr dirty="0" sz="3100" lang="en-US" smtClean="0">
                <a:solidFill>
                  <a:schemeClr val="bg1"/>
                </a:solidFill>
              </a:rPr>
              <a:t> </a:t>
            </a:r>
            <a:r>
              <a:rPr dirty="0" sz="3100" lang="en-US" smtClean="0">
                <a:solidFill>
                  <a:schemeClr val="bg1"/>
                </a:solidFill>
              </a:rPr>
              <a:t>related</a:t>
            </a:r>
            <a:r>
              <a:rPr dirty="0" sz="3100" lang="en-US">
                <a:solidFill>
                  <a:schemeClr val="bg1"/>
                </a:solidFill>
              </a:rPr>
              <a:t> sleep disorders are suggested by a history of loud snoring, pauses in breathing</a:t>
            </a:r>
            <a:r>
              <a:rPr dirty="0" sz="3100" lang="en-US">
                <a:solidFill>
                  <a:schemeClr val="bg1"/>
                </a:solidFill>
              </a:rPr>
              <a:t> </a:t>
            </a:r>
            <a:r>
              <a:rPr dirty="0" sz="3100" lang="en-US">
                <a:solidFill>
                  <a:schemeClr val="bg1"/>
                </a:solidFill>
              </a:rPr>
              <a:t>during</a:t>
            </a:r>
            <a:r>
              <a:rPr dirty="0" sz="3100" lang="en-US">
                <a:solidFill>
                  <a:schemeClr val="bg1"/>
                </a:solidFill>
              </a:rPr>
              <a:t> sleep, brain injury, or cardiovascular disease and by the presence of obesity, oropharyngeal anatomical abnormalities, hypertension, or heart failure on physical examination. Polysomnographie studies can confirm the presence of apneic events in breathingrelated sleep disorder (and their absence in hypersomnolence disorder).</a:t>
            </a:r>
            <a:endParaRPr dirty="0" sz="3100" lang="en-US"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19" name=""/>
        <p:cNvGrpSpPr/>
        <p:nvPr/>
      </p:nvGrpSpPr>
      <p:grpSpPr>
        <a:xfrm>
          <a:off x="0" y="0"/>
          <a:ext cx="0" cy="0"/>
          <a:chOff x="0" y="0"/>
          <a:chExt cx="0" cy="0"/>
        </a:xfrm>
      </p:grpSpPr>
      <p:sp>
        <p:nvSpPr>
          <p:cNvPr id="1048632" name=""/>
          <p:cNvSpPr txBox="1"/>
          <p:nvPr/>
        </p:nvSpPr>
        <p:spPr>
          <a:xfrm>
            <a:off x="693377" y="898649"/>
            <a:ext cx="10805244" cy="5400040"/>
          </a:xfrm>
          <a:prstGeom prst="rect"/>
        </p:spPr>
        <p:txBody>
          <a:bodyPr rtlCol="0" wrap="square">
            <a:spAutoFit/>
          </a:bodyPr>
          <a:p>
            <a:r>
              <a:rPr b="1" dirty="0" sz="3200" i="1" lang="en-US" u="sng">
                <a:solidFill>
                  <a:srgbClr val="FFFFFF"/>
                </a:solidFill>
              </a:rPr>
              <a:t>Circadian rhythm sleep-wake disorders</a:t>
            </a:r>
            <a:r>
              <a:rPr b="1" dirty="0" sz="3200" i="1" lang="en-US" u="sng">
                <a:solidFill>
                  <a:schemeClr val="bg1"/>
                </a:solidFill>
              </a:rPr>
              <a:t>:</a:t>
            </a:r>
            <a:r>
              <a:rPr b="1" dirty="0" sz="3200" i="1" lang="en-US" u="sng">
                <a:solidFill>
                  <a:schemeClr val="bg1"/>
                </a:solidFill>
              </a:rPr>
              <a:t>-</a:t>
            </a:r>
            <a:r>
              <a:rPr b="1" dirty="0" sz="3200" i="1" lang="en-US" u="sng">
                <a:solidFill>
                  <a:schemeClr val="bg1"/>
                </a:solidFill>
              </a:rPr>
              <a:t> </a:t>
            </a:r>
            <a:endParaRPr sz="3200"/>
          </a:p>
          <a:p>
            <a:r>
              <a:rPr b="1" dirty="0" sz="3200" i="1" lang="en-US" u="sng">
                <a:solidFill>
                  <a:schemeClr val="bg1"/>
                </a:solidFill>
              </a:rPr>
              <a:t>Circadian</a:t>
            </a:r>
            <a:r>
              <a:rPr dirty="0" sz="3200" lang="en-US">
                <a:solidFill>
                  <a:schemeClr val="bg1"/>
                </a:solidFill>
              </a:rPr>
              <a:t> rhythm sleep-wake disorders are</a:t>
            </a:r>
            <a:endParaRPr sz="3200"/>
          </a:p>
          <a:p>
            <a:r>
              <a:rPr dirty="0" sz="3200" lang="en-US">
                <a:solidFill>
                  <a:schemeClr val="bg1"/>
                </a:solidFill>
              </a:rPr>
              <a:t>often characterized by daytime sleepiness. A history of an abnormal sleep-wake schedule</a:t>
            </a:r>
            <a:r>
              <a:rPr dirty="0" sz="3200" lang="en-US">
                <a:solidFill>
                  <a:schemeClr val="bg1"/>
                </a:solidFill>
              </a:rPr>
              <a:t> </a:t>
            </a:r>
            <a:r>
              <a:rPr dirty="0" sz="3200" lang="en-US">
                <a:solidFill>
                  <a:schemeClr val="bg1"/>
                </a:solidFill>
              </a:rPr>
              <a:t>(</a:t>
            </a:r>
            <a:r>
              <a:rPr dirty="0" sz="3200" lang="en-US">
                <a:solidFill>
                  <a:schemeClr val="bg1"/>
                </a:solidFill>
              </a:rPr>
              <a:t> </a:t>
            </a:r>
            <a:r>
              <a:rPr dirty="0" sz="3200" lang="en-US">
                <a:solidFill>
                  <a:schemeClr val="bg1"/>
                </a:solidFill>
              </a:rPr>
              <a:t>with</a:t>
            </a:r>
            <a:r>
              <a:rPr dirty="0" sz="3200" lang="en-US">
                <a:solidFill>
                  <a:schemeClr val="bg1"/>
                </a:solidFill>
              </a:rPr>
              <a:t> shifted or irregular hours) is present in individuals with a circadian rhythm sleepwake disorder.</a:t>
            </a:r>
            <a:endParaRPr sz="3200"/>
          </a:p>
          <a:p>
            <a:r>
              <a:rPr b="1" dirty="0" sz="3200" i="1" lang="en-US" u="sng">
                <a:solidFill>
                  <a:srgbClr val="FFFFFF"/>
                </a:solidFill>
              </a:rPr>
              <a:t>Parasomnias</a:t>
            </a:r>
            <a:r>
              <a:rPr b="1" dirty="0" sz="3200" i="1" lang="en-US" u="sng">
                <a:solidFill>
                  <a:schemeClr val="bg1"/>
                </a:solidFill>
              </a:rPr>
              <a:t>:</a:t>
            </a:r>
            <a:r>
              <a:rPr b="1" dirty="0" sz="3200" i="1" lang="en-US" u="sng">
                <a:solidFill>
                  <a:schemeClr val="bg1"/>
                </a:solidFill>
              </a:rPr>
              <a:t>-</a:t>
            </a:r>
            <a:r>
              <a:rPr b="1" dirty="0" sz="3200" i="1" lang="en-US" u="sng">
                <a:solidFill>
                  <a:schemeClr val="bg1"/>
                </a:solidFill>
              </a:rPr>
              <a:t> </a:t>
            </a:r>
            <a:r>
              <a:rPr b="1" dirty="0" sz="3200" i="1" lang="en-US" u="sng">
                <a:solidFill>
                  <a:schemeClr val="bg1"/>
                </a:solidFill>
              </a:rPr>
              <a:t> </a:t>
            </a:r>
            <a:r>
              <a:rPr b="1" dirty="0" sz="3200" i="1" lang="en-US" u="sng">
                <a:solidFill>
                  <a:schemeClr val="bg1"/>
                </a:solidFill>
              </a:rPr>
              <a:t> </a:t>
            </a:r>
            <a:endParaRPr sz="3200"/>
          </a:p>
          <a:p>
            <a:r>
              <a:rPr b="1" dirty="0" sz="3200" i="1" lang="en-US" u="sng">
                <a:solidFill>
                  <a:schemeClr val="bg1"/>
                </a:solidFill>
              </a:rPr>
              <a:t>Parasomnias</a:t>
            </a:r>
            <a:r>
              <a:rPr dirty="0" sz="3200" lang="en-US">
                <a:solidFill>
                  <a:schemeClr val="bg1"/>
                </a:solidFill>
              </a:rPr>
              <a:t> rarely produce the prolonged, undisturbed nocturnal sleep</a:t>
            </a:r>
            <a:endParaRPr sz="3200"/>
          </a:p>
          <a:p>
            <a:r>
              <a:rPr dirty="0" sz="3200" lang="en-US">
                <a:solidFill>
                  <a:schemeClr val="bg1"/>
                </a:solidFill>
              </a:rPr>
              <a:t>or daytime sleepiness characteristic of hypersomnolence disorder.</a:t>
            </a:r>
            <a:endParaRPr sz="3200"/>
          </a:p>
        </p:txBody>
      </p:sp>
    </p:spTree>
  </p:cSld>
  <p:clrMapOvr>
    <a:masterClrMapping/>
  </p:clrMapOvr>
  <p:transition spd="med">
    <p:fade thruBlk="0"/>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20" name=""/>
        <p:cNvGrpSpPr/>
        <p:nvPr/>
      </p:nvGrpSpPr>
      <p:grpSpPr>
        <a:xfrm>
          <a:off x="0" y="0"/>
          <a:ext cx="0" cy="0"/>
          <a:chOff x="0" y="0"/>
          <a:chExt cx="0" cy="0"/>
        </a:xfrm>
      </p:grpSpPr>
      <p:sp>
        <p:nvSpPr>
          <p:cNvPr id="1048633" name=""/>
          <p:cNvSpPr txBox="1"/>
          <p:nvPr/>
        </p:nvSpPr>
        <p:spPr>
          <a:xfrm>
            <a:off x="1028220" y="860197"/>
            <a:ext cx="10068199" cy="5311140"/>
          </a:xfrm>
          <a:prstGeom prst="rect"/>
        </p:spPr>
        <p:txBody>
          <a:bodyPr rtlCol="0" wrap="square">
            <a:spAutoFit/>
          </a:bodyPr>
          <a:p>
            <a:r>
              <a:rPr b="1" dirty="0" sz="3100" i="1" lang="en-US" u="sng">
                <a:solidFill>
                  <a:srgbClr val="FFFFFF"/>
                </a:solidFill>
              </a:rPr>
              <a:t>Other mental disorder</a:t>
            </a:r>
            <a:r>
              <a:rPr b="1" dirty="0" sz="3100" i="1" lang="en-US" u="sng">
                <a:solidFill>
                  <a:srgbClr val="FFFFFF"/>
                </a:solidFill>
              </a:rPr>
              <a:t>s</a:t>
            </a:r>
            <a:r>
              <a:rPr b="1" dirty="0" sz="3100" i="1" lang="en-US" u="sng">
                <a:solidFill>
                  <a:srgbClr val="FFFFFF"/>
                </a:solidFill>
              </a:rPr>
              <a:t>:</a:t>
            </a:r>
            <a:r>
              <a:rPr b="1" dirty="0" sz="3100" i="1" lang="en-US" u="sng">
                <a:solidFill>
                  <a:srgbClr val="FFFFFF"/>
                </a:solidFill>
              </a:rPr>
              <a:t>-</a:t>
            </a:r>
            <a:r>
              <a:rPr b="1" dirty="0" sz="3100" i="1" lang="en-US" u="sng">
                <a:solidFill>
                  <a:srgbClr val="FFFFFF"/>
                </a:solidFill>
              </a:rPr>
              <a:t> </a:t>
            </a:r>
            <a:endParaRPr b="1" sz="3100" i="1" u="sng">
              <a:solidFill>
                <a:srgbClr val="FFFFFF"/>
              </a:solidFill>
            </a:endParaRPr>
          </a:p>
          <a:p>
            <a:r>
              <a:rPr dirty="0" sz="2900" lang="en-US">
                <a:solidFill>
                  <a:schemeClr val="bg1"/>
                </a:solidFill>
              </a:rPr>
              <a:t>Hypersomnolence disorder must be distinguished from mental</a:t>
            </a:r>
            <a:endParaRPr sz="2900"/>
          </a:p>
          <a:p>
            <a:r>
              <a:rPr dirty="0" sz="2900" lang="en-US">
                <a:solidFill>
                  <a:schemeClr val="bg1"/>
                </a:solidFill>
              </a:rPr>
              <a:t>disorders that include hypersomnolence as an essential or associated feature. In particular,</a:t>
            </a:r>
            <a:r>
              <a:rPr dirty="0" sz="2900" lang="en-US">
                <a:solidFill>
                  <a:schemeClr val="bg1"/>
                </a:solidFill>
              </a:rPr>
              <a:t> </a:t>
            </a:r>
            <a:r>
              <a:rPr dirty="0" sz="2900" lang="en-US">
                <a:solidFill>
                  <a:schemeClr val="bg1"/>
                </a:solidFill>
              </a:rPr>
              <a:t>complaints</a:t>
            </a:r>
            <a:r>
              <a:rPr dirty="0" sz="2900" lang="en-US">
                <a:solidFill>
                  <a:schemeClr val="bg1"/>
                </a:solidFill>
              </a:rPr>
              <a:t> of daytime sleepiness may occur in a major depressive episode, with atypical features, and in the depressed phase of bipolar disorder. Assessment for other mental disorders is</a:t>
            </a:r>
            <a:r>
              <a:rPr dirty="0" sz="2900" lang="en-US">
                <a:solidFill>
                  <a:schemeClr val="bg1"/>
                </a:solidFill>
              </a:rPr>
              <a:t> </a:t>
            </a:r>
            <a:r>
              <a:rPr dirty="0" sz="2900" lang="en-US">
                <a:solidFill>
                  <a:schemeClr val="bg1"/>
                </a:solidFill>
              </a:rPr>
              <a:t>essential</a:t>
            </a:r>
            <a:r>
              <a:rPr dirty="0" sz="2900" lang="en-US">
                <a:solidFill>
                  <a:schemeClr val="bg1"/>
                </a:solidFill>
              </a:rPr>
              <a:t> before a diagnosis of hypersomnolence disorder is considered. A diagnosis of hypersomnolence disorder can be made in the presence of another current or past mental disord</a:t>
            </a:r>
            <a:r>
              <a:rPr dirty="0" sz="2900" lang="en-US">
                <a:solidFill>
                  <a:schemeClr val="bg1"/>
                </a:solidFill>
              </a:rPr>
              <a:t>er.</a:t>
            </a:r>
            <a:endParaRPr sz="2900"/>
          </a:p>
        </p:txBody>
      </p:sp>
    </p:spTree>
  </p:cSld>
  <p:clrMapOvr>
    <a:masterClrMapping/>
  </p:clrMapOvr>
  <p:transition spd="med">
    <p:fade thruBlk="0"/>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98" name=""/>
        <p:cNvGrpSpPr/>
        <p:nvPr/>
      </p:nvGrpSpPr>
      <p:grpSpPr>
        <a:xfrm>
          <a:off x="0" y="0"/>
          <a:ext cx="0" cy="0"/>
          <a:chOff x="0" y="0"/>
          <a:chExt cx="0" cy="0"/>
        </a:xfrm>
      </p:grpSpPr>
      <p:sp>
        <p:nvSpPr>
          <p:cNvPr id="1048598" name="Title 1"/>
          <p:cNvSpPr>
            <a:spLocks noGrp="1"/>
          </p:cNvSpPr>
          <p:nvPr>
            <p:ph type="title"/>
          </p:nvPr>
        </p:nvSpPr>
        <p:spPr/>
        <p:txBody>
          <a:bodyPr/>
          <a:p>
            <a:pPr algn="ctr"/>
            <a:r>
              <a:rPr b="0" dirty="0" sz="5400" i="1" lang="en-US" u="sng">
                <a:solidFill>
                  <a:srgbClr val="FFFFFF"/>
                </a:solidFill>
                <a:latin typeface="Andalus" panose="02020603050405020304" pitchFamily="18" charset="-78"/>
                <a:cs typeface="Andalus" panose="02020603050405020304" pitchFamily="18" charset="-78"/>
              </a:rPr>
              <a:t>Sleep-Wake Disorders</a:t>
            </a:r>
            <a:r>
              <a:rPr b="0" dirty="0" sz="5400" i="1" lang="en-US" u="sng">
                <a:solidFill>
                  <a:srgbClr val="FFFFFF"/>
                </a:solidFill>
                <a:latin typeface="Andalus" panose="02020603050405020304" pitchFamily="18" charset="-78"/>
                <a:cs typeface="Andalus" panose="02020603050405020304" pitchFamily="18" charset="-78"/>
              </a:rPr>
              <a:t>:</a:t>
            </a:r>
            <a:r>
              <a:rPr b="0" dirty="0" sz="5400" i="1" lang="en-US" u="sng">
                <a:solidFill>
                  <a:srgbClr val="FFFFFF"/>
                </a:solidFill>
                <a:latin typeface="Andalus" panose="02020603050405020304" pitchFamily="18" charset="-78"/>
                <a:cs typeface="Andalus" panose="02020603050405020304" pitchFamily="18" charset="-78"/>
              </a:rPr>
              <a:t>-</a:t>
            </a:r>
            <a:endParaRPr b="0" dirty="0" sz="5400" i="1" lang="en-US" u="sng">
              <a:solidFill>
                <a:srgbClr val="FFFFFF"/>
              </a:solidFill>
              <a:latin typeface="Andalus" panose="02020603050405020304" pitchFamily="18" charset="-78"/>
              <a:cs typeface="Andalus" panose="02020603050405020304" pitchFamily="18" charset="-78"/>
            </a:endParaRPr>
          </a:p>
        </p:txBody>
      </p:sp>
      <p:sp>
        <p:nvSpPr>
          <p:cNvPr id="1048599" name="Content Placeholder 2"/>
          <p:cNvSpPr>
            <a:spLocks noGrp="1"/>
          </p:cNvSpPr>
          <p:nvPr>
            <p:ph idx="1"/>
          </p:nvPr>
        </p:nvSpPr>
        <p:spPr>
          <a:xfrm>
            <a:off x="-1" y="2518347"/>
            <a:ext cx="8094689" cy="4002373"/>
          </a:xfrm>
          <a:solidFill>
            <a:srgbClr val="572B5C"/>
          </a:solidFill>
        </p:spPr>
        <p:txBody>
          <a:bodyPr anchor="t">
            <a:normAutofit/>
          </a:bodyPr>
          <a:p>
            <a:pPr algn="ctr" indent="0" marL="0">
              <a:buNone/>
            </a:pPr>
            <a:endParaRPr dirty="0" sz="2400" lang="en-US" smtClean="0">
              <a:solidFill>
                <a:schemeClr val="bg2"/>
              </a:solidFill>
              <a:latin typeface="Andalus" panose="02020603050405020304" pitchFamily="18" charset="-78"/>
              <a:cs typeface="Andalus" panose="02020603050405020304" pitchFamily="18" charset="-78"/>
            </a:endParaRPr>
          </a:p>
          <a:p>
            <a:pPr algn="ctr" indent="0" marL="0">
              <a:buNone/>
            </a:pPr>
            <a:r>
              <a:rPr dirty="0" sz="3600" i="1" lang="en-US" smtClean="0">
                <a:solidFill>
                  <a:schemeClr val="bg2"/>
                </a:solidFill>
                <a:latin typeface="Andalus" panose="02020603050405020304" pitchFamily="18" charset="-78"/>
                <a:cs typeface="Andalus" panose="02020603050405020304" pitchFamily="18" charset="-78"/>
              </a:rPr>
              <a:t>Sleep-Wake disorders are often accompanied by depression, anxiety and cognitive changes that must be addressed in treatment planning and management</a:t>
            </a:r>
            <a:r>
              <a:rPr dirty="0" sz="3600" lang="en-US" smtClean="0">
                <a:solidFill>
                  <a:schemeClr val="bg2"/>
                </a:solidFill>
                <a:latin typeface="Andalus" panose="02020603050405020304" pitchFamily="18" charset="-78"/>
                <a:cs typeface="Andalus" panose="02020603050405020304" pitchFamily="18" charset="-78"/>
              </a:rPr>
              <a:t>   </a:t>
            </a:r>
            <a:endParaRPr dirty="0" sz="3600" lang="en-US">
              <a:solidFill>
                <a:schemeClr val="bg2"/>
              </a:solidFill>
              <a:latin typeface="Andalus" panose="02020603050405020304" pitchFamily="18" charset="-78"/>
              <a:cs typeface="Andalus" panose="02020603050405020304" pitchFamily="18" charset="-78"/>
            </a:endParaRPr>
          </a:p>
        </p:txBody>
      </p:sp>
      <p:pic>
        <p:nvPicPr>
          <p:cNvPr id="2097152" name="Picture 3"/>
          <p:cNvPicPr>
            <a:picLocks noChangeAspect="1"/>
          </p:cNvPicPr>
          <p:nvPr/>
        </p:nvPicPr>
        <p:blipFill>
          <a:blip xmlns:r="http://schemas.openxmlformats.org/officeDocument/2006/relationships" r:embed="rId1"/>
          <a:stretch>
            <a:fillRect/>
          </a:stretch>
        </p:blipFill>
        <p:spPr>
          <a:xfrm>
            <a:off x="8499423" y="2518347"/>
            <a:ext cx="3477719" cy="4002373"/>
          </a:xfrm>
          <a:prstGeom prst="rec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21" name=""/>
        <p:cNvGrpSpPr/>
        <p:nvPr/>
      </p:nvGrpSpPr>
      <p:grpSpPr>
        <a:xfrm>
          <a:off x="0" y="0"/>
          <a:ext cx="0" cy="0"/>
          <a:chOff x="0" y="0"/>
          <a:chExt cx="0" cy="0"/>
        </a:xfrm>
      </p:grpSpPr>
      <p:sp>
        <p:nvSpPr>
          <p:cNvPr id="1048634" name="Title 1"/>
          <p:cNvSpPr>
            <a:spLocks noGrp="1"/>
          </p:cNvSpPr>
          <p:nvPr>
            <p:ph type="title"/>
          </p:nvPr>
        </p:nvSpPr>
        <p:spPr/>
        <p:txBody>
          <a:bodyPr/>
          <a:p>
            <a:pPr algn="ctr"/>
            <a:r>
              <a:rPr b="1" dirty="0" sz="4800" i="1" lang="en-US" u="sng" smtClean="0">
                <a:solidFill>
                  <a:srgbClr val="FFFFFF"/>
                </a:solidFill>
                <a:latin typeface="Andalus" panose="02020603050405020304" pitchFamily="18" charset="-78"/>
                <a:cs typeface="Andalus" panose="02020603050405020304" pitchFamily="18" charset="-78"/>
              </a:rPr>
              <a:t>Narcolepsy</a:t>
            </a:r>
            <a:r>
              <a:rPr b="1" dirty="0" sz="4800" i="1" lang="en-US" u="sng" smtClean="0">
                <a:solidFill>
                  <a:srgbClr val="FFFFFF"/>
                </a:solidFill>
                <a:latin typeface="Andalus" panose="02020603050405020304" pitchFamily="18" charset="-78"/>
                <a:cs typeface="Andalus" panose="02020603050405020304" pitchFamily="18" charset="-78"/>
              </a:rPr>
              <a:t>:</a:t>
            </a:r>
            <a:r>
              <a:rPr b="1" dirty="0" sz="4800" i="1" lang="en-US" u="sng" smtClean="0">
                <a:solidFill>
                  <a:srgbClr val="FFFFFF"/>
                </a:solidFill>
                <a:latin typeface="Andalus" panose="02020603050405020304" pitchFamily="18" charset="-78"/>
                <a:cs typeface="Andalus" panose="02020603050405020304" pitchFamily="18" charset="-78"/>
              </a:rPr>
              <a:t>-</a:t>
            </a:r>
            <a:r>
              <a:rPr dirty="0" lang="en-US" smtClean="0">
                <a:latin typeface="Andalus" panose="02020603050405020304" pitchFamily="18" charset="-78"/>
                <a:cs typeface="Andalus" panose="02020603050405020304" pitchFamily="18" charset="-78"/>
              </a:rPr>
              <a:t> </a:t>
            </a:r>
            <a:endParaRPr dirty="0" lang="en-US">
              <a:latin typeface="Andalus" panose="02020603050405020304" pitchFamily="18" charset="-78"/>
              <a:cs typeface="Andalus" panose="02020603050405020304" pitchFamily="18" charset="-78"/>
            </a:endParaRPr>
          </a:p>
        </p:txBody>
      </p:sp>
      <p:sp>
        <p:nvSpPr>
          <p:cNvPr id="1048635" name="Content Placeholder 2"/>
          <p:cNvSpPr>
            <a:spLocks noGrp="1"/>
          </p:cNvSpPr>
          <p:nvPr>
            <p:ph idx="1"/>
          </p:nvPr>
        </p:nvSpPr>
        <p:spPr>
          <a:xfrm>
            <a:off x="519447" y="2453424"/>
            <a:ext cx="11153104" cy="4404575"/>
          </a:xfrm>
          <a:solidFill>
            <a:srgbClr val="572B5C"/>
          </a:solidFill>
        </p:spPr>
        <p:txBody>
          <a:bodyPr anchor="ctr">
            <a:normAutofit fontScale="94737" lnSpcReduction="20000"/>
          </a:bodyPr>
          <a:p>
            <a:pPr indent="0" marL="0">
              <a:buNone/>
            </a:pPr>
            <a:r>
              <a:rPr b="1" dirty="0" sz="3200" i="1" lang="en-US" u="sng">
                <a:solidFill>
                  <a:srgbClr val="FFFFFF"/>
                </a:solidFill>
                <a:latin typeface="Andalus" panose="02020603050405020304" pitchFamily="18" charset="-78"/>
                <a:cs typeface="Andalus" panose="02020603050405020304" pitchFamily="18" charset="-78"/>
              </a:rPr>
              <a:t>Diagnostic </a:t>
            </a:r>
            <a:r>
              <a:rPr b="1" dirty="0" sz="3200" i="1" lang="en-US" u="sng" smtClean="0">
                <a:solidFill>
                  <a:srgbClr val="FFFFFF"/>
                </a:solidFill>
                <a:latin typeface="Andalus" panose="02020603050405020304" pitchFamily="18" charset="-78"/>
                <a:cs typeface="Andalus" panose="02020603050405020304" pitchFamily="18" charset="-78"/>
              </a:rPr>
              <a:t>Criteria</a:t>
            </a:r>
            <a:r>
              <a:rPr b="1" dirty="0" sz="3200" i="1" lang="en-US" u="sng" smtClean="0">
                <a:solidFill>
                  <a:srgbClr val="FFFFFF"/>
                </a:solidFill>
                <a:latin typeface="Andalus" panose="02020603050405020304" pitchFamily="18" charset="-78"/>
                <a:cs typeface="Andalus" panose="02020603050405020304" pitchFamily="18" charset="-78"/>
              </a:rPr>
              <a:t>:</a:t>
            </a:r>
            <a:r>
              <a:rPr b="1" dirty="0" sz="3200" i="1" lang="en-US" u="sng" smtClean="0">
                <a:solidFill>
                  <a:srgbClr val="FFFFFF"/>
                </a:solidFill>
                <a:latin typeface="Andalus" panose="02020603050405020304" pitchFamily="18" charset="-78"/>
                <a:cs typeface="Andalus" panose="02020603050405020304" pitchFamily="18" charset="-78"/>
              </a:rPr>
              <a:t>-</a:t>
            </a:r>
            <a:endParaRPr b="1" dirty="0" sz="3200" i="1" lang="en-US" u="sng" smtClean="0">
              <a:solidFill>
                <a:srgbClr val="FFFFFF"/>
              </a:solidFill>
              <a:latin typeface="Andalus" panose="02020603050405020304" pitchFamily="18" charset="-78"/>
              <a:cs typeface="Andalus" panose="02020603050405020304" pitchFamily="18" charset="-78"/>
            </a:endParaRPr>
          </a:p>
          <a:p>
            <a:pPr indent="0" marL="0">
              <a:buNone/>
            </a:pPr>
            <a:r>
              <a:rPr dirty="0" sz="2526" lang="en-US" smtClean="0">
                <a:solidFill>
                  <a:schemeClr val="bg1"/>
                </a:solidFill>
              </a:rPr>
              <a:t>A</a:t>
            </a:r>
            <a:r>
              <a:rPr dirty="0" sz="2526" lang="en-US" smtClean="0">
                <a:solidFill>
                  <a:schemeClr val="bg1"/>
                </a:solidFill>
              </a:rPr>
              <a:t>.	 </a:t>
            </a:r>
            <a:r>
              <a:rPr dirty="0" sz="2526" lang="en-US">
                <a:solidFill>
                  <a:schemeClr val="bg1"/>
                </a:solidFill>
              </a:rPr>
              <a:t>Irresistible attacks of refreshing sleep that occur daily over at least 3 months. </a:t>
            </a:r>
            <a:endParaRPr b="1" dirty="0" sz="3200" i="1" lang="en-US" u="sng" smtClean="0">
              <a:solidFill>
                <a:srgbClr val="FFFFFF"/>
              </a:solidFill>
              <a:latin typeface="Andalus" panose="02020603050405020304" pitchFamily="18" charset="-78"/>
              <a:cs typeface="Andalus" panose="02020603050405020304" pitchFamily="18" charset="-78"/>
            </a:endParaRPr>
          </a:p>
          <a:p>
            <a:pPr indent="0" marL="0">
              <a:buNone/>
            </a:pPr>
            <a:r>
              <a:rPr dirty="0" sz="2526" lang="en-US" smtClean="0">
                <a:solidFill>
                  <a:schemeClr val="bg1"/>
                </a:solidFill>
              </a:rPr>
              <a:t>B.	 </a:t>
            </a:r>
            <a:r>
              <a:rPr dirty="0" sz="2526" lang="en-US">
                <a:solidFill>
                  <a:schemeClr val="bg1"/>
                </a:solidFill>
              </a:rPr>
              <a:t>The presence of one or both of the following: </a:t>
            </a:r>
            <a:endParaRPr dirty="0" sz="2526" lang="en-US" smtClean="0">
              <a:solidFill>
                <a:schemeClr val="bg1"/>
              </a:solidFill>
            </a:endParaRPr>
          </a:p>
          <a:p>
            <a:pPr indent="0" marL="0">
              <a:buNone/>
            </a:pPr>
            <a:r>
              <a:rPr dirty="0" sz="2526" lang="en-US" smtClean="0">
                <a:solidFill>
                  <a:schemeClr val="bg1"/>
                </a:solidFill>
              </a:rPr>
              <a:t>	(1)	 </a:t>
            </a:r>
            <a:r>
              <a:rPr dirty="0" sz="2526" lang="en-US">
                <a:solidFill>
                  <a:schemeClr val="bg1"/>
                </a:solidFill>
              </a:rPr>
              <a:t>cataplexy (i.e., brief episodes of sudden bilateral loss of muscle tone, most often in association </a:t>
            </a:r>
            <a:r>
              <a:rPr dirty="0" sz="2526" lang="en-US" smtClean="0">
                <a:solidFill>
                  <a:schemeClr val="bg1"/>
                </a:solidFill>
              </a:rPr>
              <a:t>with </a:t>
            </a:r>
            <a:r>
              <a:rPr dirty="0" sz="2526" lang="en-US">
                <a:solidFill>
                  <a:schemeClr val="bg1"/>
                </a:solidFill>
              </a:rPr>
              <a:t>intense emotion) </a:t>
            </a:r>
            <a:br>
              <a:rPr dirty="0" sz="2526" lang="en-US">
                <a:solidFill>
                  <a:schemeClr val="bg1"/>
                </a:solidFill>
              </a:rPr>
            </a:br>
            <a:r>
              <a:rPr dirty="0" sz="2526" lang="en-US" smtClean="0">
                <a:solidFill>
                  <a:schemeClr val="bg1"/>
                </a:solidFill>
              </a:rPr>
              <a:t>	(</a:t>
            </a:r>
            <a:r>
              <a:rPr dirty="0" sz="2526" lang="en-US">
                <a:solidFill>
                  <a:schemeClr val="bg1"/>
                </a:solidFill>
              </a:rPr>
              <a:t>2) </a:t>
            </a:r>
            <a:r>
              <a:rPr dirty="0" sz="2526" lang="en-US" smtClean="0">
                <a:solidFill>
                  <a:schemeClr val="bg1"/>
                </a:solidFill>
              </a:rPr>
              <a:t>	recurrent </a:t>
            </a:r>
            <a:r>
              <a:rPr dirty="0" sz="2526" lang="en-US">
                <a:solidFill>
                  <a:schemeClr val="bg1"/>
                </a:solidFill>
              </a:rPr>
              <a:t>intrusions of elements of </a:t>
            </a:r>
            <a:r>
              <a:rPr b="1" dirty="0" sz="2526" lang="en-US">
                <a:solidFill>
                  <a:schemeClr val="bg1"/>
                </a:solidFill>
                <a:hlinkClick r:id="rId1" tooltip="rapid eye movement sleep"/>
              </a:rPr>
              <a:t>rapid eye movement (REM) sleep</a:t>
            </a:r>
            <a:r>
              <a:rPr b="1" dirty="0" sz="2526" lang="en-US">
                <a:solidFill>
                  <a:schemeClr val="bg1"/>
                </a:solidFill>
              </a:rPr>
              <a:t> i</a:t>
            </a:r>
            <a:r>
              <a:rPr dirty="0" sz="2526" lang="en-US">
                <a:solidFill>
                  <a:schemeClr val="bg1"/>
                </a:solidFill>
              </a:rPr>
              <a:t>nto the transition between </a:t>
            </a:r>
            <a:r>
              <a:rPr dirty="0" sz="2526" lang="en-US" smtClean="0">
                <a:solidFill>
                  <a:schemeClr val="bg1"/>
                </a:solidFill>
              </a:rPr>
              <a:t>		sleep </a:t>
            </a:r>
            <a:r>
              <a:rPr dirty="0" sz="2526" lang="en-US">
                <a:solidFill>
                  <a:schemeClr val="bg1"/>
                </a:solidFill>
              </a:rPr>
              <a:t>and wakefulness, as manifested by either </a:t>
            </a:r>
            <a:r>
              <a:rPr b="1" dirty="0" sz="2631" lang="en-US">
                <a:solidFill>
                  <a:schemeClr val="bg1"/>
                </a:solidFill>
                <a:hlinkClick r:id="rId2" tooltip="hypnopompic hallucination"/>
              </a:rPr>
              <a:t>hypnopompic</a:t>
            </a:r>
            <a:r>
              <a:rPr dirty="0" sz="2526" lang="en-US">
                <a:solidFill>
                  <a:schemeClr val="bg1"/>
                </a:solidFill>
              </a:rPr>
              <a:t> or </a:t>
            </a:r>
            <a:r>
              <a:rPr b="1" dirty="0" sz="2631" lang="en-US">
                <a:solidFill>
                  <a:schemeClr val="bg1"/>
                </a:solidFill>
                <a:hlinkClick r:id="rId3" tooltip="hypnagogic hallucination"/>
              </a:rPr>
              <a:t>hypnagogic</a:t>
            </a:r>
            <a:r>
              <a:rPr dirty="0" sz="2526" lang="en-US">
                <a:solidFill>
                  <a:schemeClr val="bg1"/>
                </a:solidFill>
              </a:rPr>
              <a:t> hallucinations </a:t>
            </a:r>
            <a:r>
              <a:rPr dirty="0" sz="2526" lang="en-US" smtClean="0">
                <a:solidFill>
                  <a:schemeClr val="bg1"/>
                </a:solidFill>
              </a:rPr>
              <a:t>or</a:t>
            </a:r>
            <a:r>
              <a:rPr dirty="0" sz="2526" lang="en-US" smtClean="0">
                <a:solidFill>
                  <a:schemeClr val="bg1"/>
                </a:solidFill>
              </a:rPr>
              <a:t> </a:t>
            </a:r>
            <a:r>
              <a:rPr b="1" dirty="0" sz="2631" lang="en-US" smtClean="0">
                <a:solidFill>
                  <a:schemeClr val="bg1"/>
                </a:solidFill>
                <a:hlinkClick r:id="rId4" tooltip="Sleep Paralysis"/>
              </a:rPr>
              <a:t>sleep </a:t>
            </a:r>
            <a:r>
              <a:rPr b="1" dirty="0" sz="2631" lang="en-US">
                <a:solidFill>
                  <a:schemeClr val="bg1"/>
                </a:solidFill>
                <a:hlinkClick r:id="rId4" tooltip="Sleep Paralysis"/>
              </a:rPr>
              <a:t>paralysis</a:t>
            </a:r>
            <a:r>
              <a:rPr b="1" dirty="0" sz="2631" lang="en-US">
                <a:solidFill>
                  <a:schemeClr val="bg1"/>
                </a:solidFill>
              </a:rPr>
              <a:t> </a:t>
            </a:r>
            <a:r>
              <a:rPr dirty="0" sz="2526" lang="en-US">
                <a:solidFill>
                  <a:schemeClr val="bg1"/>
                </a:solidFill>
              </a:rPr>
              <a:t>at the beginning or end of </a:t>
            </a:r>
            <a:r>
              <a:rPr b="1" dirty="0" sz="2631" lang="en-US">
                <a:solidFill>
                  <a:schemeClr val="bg1"/>
                </a:solidFill>
                <a:hlinkClick r:id="rId5" tooltip="sleep episode"/>
              </a:rPr>
              <a:t>sleep </a:t>
            </a:r>
            <a:r>
              <a:rPr b="1" dirty="0" sz="2631" lang="en-US" smtClean="0">
                <a:solidFill>
                  <a:schemeClr val="bg1"/>
                </a:solidFill>
                <a:hlinkClick r:id="rId5" tooltip="sleep episode"/>
              </a:rPr>
              <a:t>episodes</a:t>
            </a:r>
            <a:endParaRPr b="1" dirty="0" sz="2631" lang="en-US" smtClean="0">
              <a:solidFill>
                <a:schemeClr val="bg1"/>
              </a:solidFill>
            </a:endParaRPr>
          </a:p>
          <a:p>
            <a:pPr indent="0" marL="0">
              <a:buNone/>
            </a:pPr>
            <a:r>
              <a:rPr dirty="0" sz="2526" lang="en-US">
                <a:solidFill>
                  <a:schemeClr val="bg1"/>
                </a:solidFill>
              </a:rPr>
              <a:t>C. </a:t>
            </a:r>
            <a:r>
              <a:rPr dirty="0" sz="2526" lang="en-US" smtClean="0">
                <a:solidFill>
                  <a:schemeClr val="bg1"/>
                </a:solidFill>
              </a:rPr>
              <a:t>	The </a:t>
            </a:r>
            <a:r>
              <a:rPr dirty="0" sz="2526" lang="en-US">
                <a:solidFill>
                  <a:schemeClr val="bg1"/>
                </a:solidFill>
              </a:rPr>
              <a:t>disturbance is not due to the direct physiological effects of a </a:t>
            </a:r>
            <a:r>
              <a:rPr dirty="0" sz="2526" lang="en-US">
                <a:solidFill>
                  <a:schemeClr val="bg1"/>
                </a:solidFill>
                <a:hlinkClick r:id="rId6" tooltip="drug"/>
              </a:rPr>
              <a:t>substance</a:t>
            </a:r>
            <a:r>
              <a:rPr dirty="0" sz="2526" lang="en-US">
                <a:solidFill>
                  <a:schemeClr val="bg1"/>
                </a:solidFill>
              </a:rPr>
              <a:t>(e.g., a drug of abuse, a </a:t>
            </a:r>
            <a:r>
              <a:rPr dirty="0" sz="2526" lang="en-US" smtClean="0">
                <a:solidFill>
                  <a:schemeClr val="bg1"/>
                </a:solidFill>
              </a:rPr>
              <a:t>	medication</a:t>
            </a:r>
            <a:r>
              <a:rPr dirty="0" sz="2526" lang="en-US">
                <a:solidFill>
                  <a:schemeClr val="bg1"/>
                </a:solidFill>
              </a:rPr>
              <a:t>) or another general medical condition.</a:t>
            </a:r>
            <a:endParaRPr dirty="0" sz="2526" lang="en-US">
              <a:solidFill>
                <a:schemeClr val="bg1"/>
              </a:solidFill>
            </a:endParaRPr>
          </a:p>
          <a:p>
            <a:pPr indent="0" marL="0">
              <a:buNone/>
            </a:pPr>
            <a:endParaRPr dirty="0" sz="1900" lang="en-US">
              <a:solidFill>
                <a:schemeClr val="bg1"/>
              </a:solidFill>
              <a:latin typeface="Andalus" panose="02020603050405020304" pitchFamily="18" charset="-78"/>
              <a:cs typeface="Andalus" panose="02020603050405020304" pitchFamily="18" charset="-78"/>
            </a:endParaRPr>
          </a:p>
          <a:p>
            <a:pPr indent="0" marL="0">
              <a:buNone/>
            </a:pPr>
            <a:endParaRPr dirty="0" sz="2400" lang="en-US" smtClean="0">
              <a:solidFill>
                <a:schemeClr val="bg2"/>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22" name=""/>
        <p:cNvGrpSpPr/>
        <p:nvPr/>
      </p:nvGrpSpPr>
      <p:grpSpPr>
        <a:xfrm>
          <a:off x="0" y="0"/>
          <a:ext cx="0" cy="0"/>
          <a:chOff x="0" y="0"/>
          <a:chExt cx="0" cy="0"/>
        </a:xfrm>
      </p:grpSpPr>
      <p:sp>
        <p:nvSpPr>
          <p:cNvPr id="1048636" name="TextBox 1"/>
          <p:cNvSpPr txBox="1"/>
          <p:nvPr/>
        </p:nvSpPr>
        <p:spPr>
          <a:xfrm>
            <a:off x="169889" y="524654"/>
            <a:ext cx="11872210" cy="5933440"/>
          </a:xfrm>
          <a:prstGeom prst="rect"/>
          <a:solidFill>
            <a:srgbClr val="572B5C"/>
          </a:solidFill>
        </p:spPr>
        <p:txBody>
          <a:bodyPr rtlCol="0" wrap="square">
            <a:spAutoFit/>
          </a:bodyPr>
          <a:p>
            <a:r>
              <a:rPr b="1" dirty="0" sz="3000" i="1" lang="en-US" u="sng">
                <a:solidFill>
                  <a:srgbClr val="FFFFFF"/>
                </a:solidFill>
              </a:rPr>
              <a:t>D</a:t>
            </a:r>
            <a:r>
              <a:rPr b="1" dirty="0" sz="3000" i="1" lang="en-US" u="sng">
                <a:solidFill>
                  <a:srgbClr val="FFFFFF"/>
                </a:solidFill>
              </a:rPr>
              <a:t>i</a:t>
            </a:r>
            <a:r>
              <a:rPr b="1" dirty="0" sz="3000" i="1" lang="en-US" u="sng">
                <a:solidFill>
                  <a:srgbClr val="FFFFFF"/>
                </a:solidFill>
              </a:rPr>
              <a:t>a</a:t>
            </a:r>
            <a:r>
              <a:rPr b="1" dirty="0" sz="3000" i="1" lang="en-US" u="sng">
                <a:solidFill>
                  <a:srgbClr val="FFFFFF"/>
                </a:solidFill>
              </a:rPr>
              <a:t>g</a:t>
            </a:r>
            <a:r>
              <a:rPr b="1" dirty="0" sz="3000" i="1" lang="en-US" u="sng">
                <a:solidFill>
                  <a:srgbClr val="FFFFFF"/>
                </a:solidFill>
              </a:rPr>
              <a:t>nosis</a:t>
            </a:r>
            <a:r>
              <a:rPr b="1" dirty="0" sz="3000" i="1" lang="en-US" u="sng">
                <a:solidFill>
                  <a:srgbClr val="FFFFFF"/>
                </a:solidFill>
              </a:rPr>
              <a:t> </a:t>
            </a:r>
            <a:r>
              <a:rPr b="1" dirty="0" sz="3000" i="1" lang="en-US" u="sng">
                <a:solidFill>
                  <a:srgbClr val="FFFFFF"/>
                </a:solidFill>
              </a:rPr>
              <a:t>c</a:t>
            </a:r>
            <a:r>
              <a:rPr b="1" dirty="0" sz="3000" i="1" lang="en-US" u="sng">
                <a:solidFill>
                  <a:srgbClr val="FFFFFF"/>
                </a:solidFill>
              </a:rPr>
              <a:t>r</a:t>
            </a:r>
            <a:r>
              <a:rPr b="1" dirty="0" sz="3000" i="1" lang="en-US" u="sng">
                <a:solidFill>
                  <a:srgbClr val="FFFFFF"/>
                </a:solidFill>
              </a:rPr>
              <a:t>i</a:t>
            </a:r>
            <a:r>
              <a:rPr b="1" dirty="0" sz="3000" i="1" lang="en-US" u="sng">
                <a:solidFill>
                  <a:srgbClr val="FFFFFF"/>
                </a:solidFill>
              </a:rPr>
              <a:t>t</a:t>
            </a:r>
            <a:r>
              <a:rPr b="1" dirty="0" sz="3000" i="1" lang="en-US" u="sng">
                <a:solidFill>
                  <a:srgbClr val="FFFFFF"/>
                </a:solidFill>
              </a:rPr>
              <a:t>e</a:t>
            </a:r>
            <a:r>
              <a:rPr b="1" dirty="0" sz="3000" i="1" lang="en-US" u="sng">
                <a:solidFill>
                  <a:srgbClr val="FFFFFF"/>
                </a:solidFill>
              </a:rPr>
              <a:t>r</a:t>
            </a:r>
            <a:r>
              <a:rPr b="1" dirty="0" sz="3000" i="1" lang="en-US" u="sng">
                <a:solidFill>
                  <a:srgbClr val="FFFFFF"/>
                </a:solidFill>
              </a:rPr>
              <a:t>ia</a:t>
            </a:r>
            <a:r>
              <a:rPr b="1" dirty="0" sz="3000" i="1" lang="en-US" u="sng">
                <a:solidFill>
                  <a:srgbClr val="FFFFFF"/>
                </a:solidFill>
              </a:rPr>
              <a:t>:</a:t>
            </a:r>
            <a:r>
              <a:rPr b="1" dirty="0" sz="3000" i="1" lang="en-US" u="sng">
                <a:solidFill>
                  <a:srgbClr val="FFFFFF"/>
                </a:solidFill>
              </a:rPr>
              <a:t>-</a:t>
            </a:r>
            <a:endParaRPr b="1" sz="3000" i="1" u="sng">
              <a:solidFill>
                <a:srgbClr val="FFFFFF"/>
              </a:solidFill>
            </a:endParaRPr>
          </a:p>
          <a:p>
            <a:r>
              <a:rPr b="1" dirty="0" sz="3000" i="1" lang="en-US" u="sng">
                <a:solidFill>
                  <a:srgbClr val="FFFFFF"/>
                </a:solidFill>
              </a:rPr>
              <a:t>O</a:t>
            </a:r>
            <a:r>
              <a:rPr b="1" dirty="0" sz="3000" i="1" lang="en-US" u="sng">
                <a:solidFill>
                  <a:srgbClr val="FFFFFF"/>
                </a:solidFill>
              </a:rPr>
              <a:t>ther</a:t>
            </a:r>
            <a:r>
              <a:rPr b="1" dirty="0" sz="3000" i="1" lang="en-US" u="sng">
                <a:solidFill>
                  <a:srgbClr val="FFFFFF"/>
                </a:solidFill>
              </a:rPr>
              <a:t> hypersomnias</a:t>
            </a:r>
            <a:r>
              <a:rPr b="1" dirty="0" sz="3000" i="1" lang="en-US" u="sng">
                <a:solidFill>
                  <a:srgbClr val="FFFFFF"/>
                </a:solidFill>
              </a:rPr>
              <a:t>:</a:t>
            </a:r>
            <a:r>
              <a:rPr b="1" dirty="0" sz="3000" i="1" lang="en-US" u="sng">
                <a:solidFill>
                  <a:srgbClr val="FFFFFF"/>
                </a:solidFill>
              </a:rPr>
              <a:t>-</a:t>
            </a:r>
            <a:r>
              <a:rPr b="1" dirty="0" sz="3000" i="1" lang="en-US" u="sng">
                <a:solidFill>
                  <a:srgbClr val="FFFFFF"/>
                </a:solidFill>
              </a:rPr>
              <a:t> </a:t>
            </a:r>
            <a:endParaRPr b="1" dirty="0" sz="3000" i="1" lang="en-US" u="sng">
              <a:solidFill>
                <a:srgbClr val="FFFFFF"/>
              </a:solidFill>
            </a:endParaRPr>
          </a:p>
          <a:p>
            <a:r>
              <a:rPr b="1" dirty="0" i="1" lang="en-US" u="sng">
                <a:solidFill>
                  <a:srgbClr val="FFFFFF"/>
                </a:solidFill>
              </a:rPr>
              <a:t> </a:t>
            </a:r>
            <a:r>
              <a:rPr b="0" dirty="0" sz="2600" lang="en-US">
                <a:solidFill>
                  <a:schemeClr val="bg1"/>
                </a:solidFill>
              </a:rPr>
              <a:t>Hypersomnolence and narcolepsy are similar with respect to the</a:t>
            </a:r>
            <a:endParaRPr altLang="en-US" b="0" sz="2600" lang="zh-CN"/>
          </a:p>
          <a:p>
            <a:r>
              <a:rPr b="0" dirty="0" sz="2600" lang="en-US">
                <a:solidFill>
                  <a:schemeClr val="bg1"/>
                </a:solidFill>
              </a:rPr>
              <a:t>degree of daytime sleepiness, age at onset, and stable course over time but can be distin­guished based on distinctive clinical and laboratory features. Individuals with hypersomnolence typically have longer and less disrupted nocturnal sleep, greater difficulty</a:t>
            </a:r>
            <a:r>
              <a:rPr b="0" dirty="0" sz="2600" lang="en-US">
                <a:solidFill>
                  <a:schemeClr val="bg1"/>
                </a:solidFill>
              </a:rPr>
              <a:t> </a:t>
            </a:r>
            <a:r>
              <a:rPr b="0" dirty="0" sz="2600" lang="en-US">
                <a:solidFill>
                  <a:schemeClr val="bg1"/>
                </a:solidFill>
              </a:rPr>
              <a:t>awakening</a:t>
            </a:r>
            <a:r>
              <a:rPr b="0" dirty="0" sz="2600" lang="en-US">
                <a:solidFill>
                  <a:schemeClr val="bg1"/>
                </a:solidFill>
              </a:rPr>
              <a:t>, more persistent daytime sleepiness (as opposed to more discrete "sleep attacks" in narcolepsy), longer and less refreshing daytime sleep episodes, and little or no</a:t>
            </a:r>
            <a:r>
              <a:rPr b="0" dirty="0" sz="2600" lang="en-US">
                <a:solidFill>
                  <a:schemeClr val="bg1"/>
                </a:solidFill>
              </a:rPr>
              <a:t> </a:t>
            </a:r>
            <a:r>
              <a:rPr b="0" dirty="0" sz="2600" lang="en-US">
                <a:solidFill>
                  <a:schemeClr val="bg1"/>
                </a:solidFill>
              </a:rPr>
              <a:t>dreaming</a:t>
            </a:r>
            <a:r>
              <a:rPr b="0" dirty="0" sz="2600" lang="en-US">
                <a:solidFill>
                  <a:schemeClr val="bg1"/>
                </a:solidFill>
              </a:rPr>
              <a:t> during daytime naps. By contrast, individuals with narcolepsy have cataplexy</a:t>
            </a:r>
            <a:r>
              <a:rPr b="0" dirty="0" sz="2600" lang="en-US">
                <a:solidFill>
                  <a:schemeClr val="bg1"/>
                </a:solidFill>
              </a:rPr>
              <a:t> </a:t>
            </a:r>
            <a:r>
              <a:rPr b="0" dirty="0" sz="2600" lang="en-US">
                <a:solidFill>
                  <a:schemeClr val="bg1"/>
                </a:solidFill>
              </a:rPr>
              <a:t>and</a:t>
            </a:r>
            <a:r>
              <a:rPr b="0" dirty="0" sz="2600" lang="en-US">
                <a:solidFill>
                  <a:schemeClr val="bg1"/>
                </a:solidFill>
              </a:rPr>
              <a:t> recurrent intrusions of elements of REM sleep into the transition between sleep and</a:t>
            </a:r>
            <a:r>
              <a:rPr b="0" dirty="0" sz="2600" lang="en-US">
                <a:solidFill>
                  <a:schemeClr val="bg1"/>
                </a:solidFill>
              </a:rPr>
              <a:t> </a:t>
            </a:r>
            <a:r>
              <a:rPr b="0" dirty="0" sz="2600" lang="en-US">
                <a:solidFill>
                  <a:schemeClr val="bg1"/>
                </a:solidFill>
              </a:rPr>
              <a:t>wakefulness</a:t>
            </a:r>
            <a:r>
              <a:rPr b="0" dirty="0" sz="2600" lang="en-US">
                <a:solidFill>
                  <a:schemeClr val="bg1"/>
                </a:solidFill>
              </a:rPr>
              <a:t> (e.g., sleep-related hallucinations and sleep paralysis). The MSLT typically</a:t>
            </a:r>
            <a:r>
              <a:rPr b="0" dirty="0" sz="2600" lang="en-US">
                <a:solidFill>
                  <a:schemeClr val="bg1"/>
                </a:solidFill>
              </a:rPr>
              <a:t> </a:t>
            </a:r>
            <a:r>
              <a:rPr b="0" dirty="0" sz="2600" lang="en-US">
                <a:solidFill>
                  <a:schemeClr val="bg1"/>
                </a:solidFill>
              </a:rPr>
              <a:t>d</a:t>
            </a:r>
            <a:r>
              <a:rPr b="0" dirty="0" sz="2600" lang="en-US">
                <a:solidFill>
                  <a:schemeClr val="bg1"/>
                </a:solidFill>
              </a:rPr>
              <a:t>emonstrates</a:t>
            </a:r>
            <a:r>
              <a:rPr b="0" dirty="0" sz="2600" lang="en-US">
                <a:solidFill>
                  <a:schemeClr val="bg1"/>
                </a:solidFill>
              </a:rPr>
              <a:t> shorter sleep latencies (i.e., greater physiological sleepiness) as well as the</a:t>
            </a:r>
            <a:r>
              <a:rPr b="0" dirty="0" sz="2600" lang="en-US">
                <a:solidFill>
                  <a:schemeClr val="bg1"/>
                </a:solidFill>
              </a:rPr>
              <a:t> </a:t>
            </a:r>
            <a:r>
              <a:rPr b="0" dirty="0" sz="2600" lang="en-US">
                <a:solidFill>
                  <a:schemeClr val="bg1"/>
                </a:solidFill>
              </a:rPr>
              <a:t>presence</a:t>
            </a:r>
            <a:r>
              <a:rPr b="0" dirty="0" sz="2600" lang="en-US">
                <a:solidFill>
                  <a:schemeClr val="bg1"/>
                </a:solidFill>
              </a:rPr>
              <a:t> of multiple sleep-onset REM periods in individuals with narcolepsy.</a:t>
            </a:r>
            <a:endParaRPr b="0" dirty="0" sz="26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23" name=""/>
        <p:cNvGrpSpPr/>
        <p:nvPr/>
      </p:nvGrpSpPr>
      <p:grpSpPr>
        <a:xfrm>
          <a:off x="0" y="0"/>
          <a:ext cx="0" cy="0"/>
          <a:chOff x="0" y="0"/>
          <a:chExt cx="0" cy="0"/>
        </a:xfrm>
      </p:grpSpPr>
      <p:sp>
        <p:nvSpPr>
          <p:cNvPr id="1048637" name=""/>
          <p:cNvSpPr txBox="1"/>
          <p:nvPr/>
        </p:nvSpPr>
        <p:spPr>
          <a:xfrm>
            <a:off x="1038721" y="805282"/>
            <a:ext cx="10114556" cy="5615940"/>
          </a:xfrm>
          <a:prstGeom prst="rect"/>
        </p:spPr>
        <p:txBody>
          <a:bodyPr rtlCol="0" wrap="square">
            <a:spAutoFit/>
          </a:bodyPr>
          <a:p>
            <a:r>
              <a:rPr b="1" dirty="0" sz="2700" i="1" lang="en-US" u="sng">
                <a:solidFill>
                  <a:srgbClr val="FFFFFF"/>
                </a:solidFill>
              </a:rPr>
              <a:t>Sleep deprivation and insufficient nocturnal sleep</a:t>
            </a:r>
            <a:r>
              <a:rPr b="1" dirty="0" sz="2700" i="1" lang="en-US" u="sng">
                <a:solidFill>
                  <a:schemeClr val="bg1"/>
                </a:solidFill>
              </a:rPr>
              <a:t>:</a:t>
            </a:r>
            <a:r>
              <a:rPr b="1" dirty="0" sz="2700" i="1" lang="en-US" u="sng">
                <a:solidFill>
                  <a:schemeClr val="bg1"/>
                </a:solidFill>
              </a:rPr>
              <a:t>-</a:t>
            </a:r>
            <a:r>
              <a:rPr b="1" dirty="0" sz="2700" i="1" lang="en-US" u="sng">
                <a:solidFill>
                  <a:schemeClr val="bg1"/>
                </a:solidFill>
              </a:rPr>
              <a:t> </a:t>
            </a:r>
            <a:endParaRPr sz="2700"/>
          </a:p>
          <a:p>
            <a:r>
              <a:rPr dirty="0" sz="2700" lang="en-US">
                <a:solidFill>
                  <a:schemeClr val="bg1"/>
                </a:solidFill>
              </a:rPr>
              <a:t> Sleep deprivation and insufficient</a:t>
            </a:r>
            <a:r>
              <a:rPr dirty="0" sz="2700" lang="en-US">
                <a:solidFill>
                  <a:schemeClr val="bg1"/>
                </a:solidFill>
              </a:rPr>
              <a:t> </a:t>
            </a:r>
            <a:r>
              <a:rPr dirty="0" sz="2700" lang="en-US">
                <a:solidFill>
                  <a:schemeClr val="bg1"/>
                </a:solidFill>
              </a:rPr>
              <a:t>nocturnal</a:t>
            </a:r>
            <a:r>
              <a:rPr dirty="0" sz="2700" lang="en-US">
                <a:solidFill>
                  <a:schemeClr val="bg1"/>
                </a:solidFill>
              </a:rPr>
              <a:t> sleep are common in adolescents and shift workers. In adolescents, difficulties</a:t>
            </a:r>
            <a:r>
              <a:rPr dirty="0" sz="2700" lang="en-US">
                <a:solidFill>
                  <a:schemeClr val="bg1"/>
                </a:solidFill>
              </a:rPr>
              <a:t> </a:t>
            </a:r>
            <a:r>
              <a:rPr dirty="0" sz="2700" lang="en-US">
                <a:solidFill>
                  <a:schemeClr val="bg1"/>
                </a:solidFill>
              </a:rPr>
              <a:t>f</a:t>
            </a:r>
            <a:r>
              <a:rPr dirty="0" sz="2700" lang="en-US">
                <a:solidFill>
                  <a:schemeClr val="bg1"/>
                </a:solidFill>
              </a:rPr>
              <a:t>alling</a:t>
            </a:r>
            <a:r>
              <a:rPr dirty="0" sz="2700" lang="en-US">
                <a:solidFill>
                  <a:schemeClr val="bg1"/>
                </a:solidFill>
              </a:rPr>
              <a:t> asleep at night are common, causing sleep deprivation. The MSLT result may be</a:t>
            </a:r>
            <a:r>
              <a:rPr dirty="0" sz="2700" lang="en-US">
                <a:solidFill>
                  <a:schemeClr val="bg1"/>
                </a:solidFill>
              </a:rPr>
              <a:t> </a:t>
            </a:r>
            <a:r>
              <a:rPr dirty="0" sz="2700" lang="en-US">
                <a:solidFill>
                  <a:schemeClr val="bg1"/>
                </a:solidFill>
              </a:rPr>
              <a:t>positive</a:t>
            </a:r>
            <a:r>
              <a:rPr dirty="0" sz="2700" lang="en-US">
                <a:solidFill>
                  <a:schemeClr val="bg1"/>
                </a:solidFill>
              </a:rPr>
              <a:t> if conducted while the individual is sleep deprived or while his or her sleep is</a:t>
            </a:r>
            <a:r>
              <a:rPr dirty="0" sz="2700" lang="en-US">
                <a:solidFill>
                  <a:schemeClr val="bg1"/>
                </a:solidFill>
              </a:rPr>
              <a:t> </a:t>
            </a:r>
            <a:r>
              <a:rPr dirty="0" sz="2700" lang="en-US">
                <a:solidFill>
                  <a:schemeClr val="bg1"/>
                </a:solidFill>
              </a:rPr>
              <a:t>p</a:t>
            </a:r>
            <a:r>
              <a:rPr dirty="0" sz="2700" lang="en-US">
                <a:solidFill>
                  <a:schemeClr val="bg1"/>
                </a:solidFill>
              </a:rPr>
              <a:t>hase</a:t>
            </a:r>
            <a:r>
              <a:rPr dirty="0" sz="2700" lang="en-US">
                <a:solidFill>
                  <a:schemeClr val="bg1"/>
                </a:solidFill>
              </a:rPr>
              <a:t> delayed.</a:t>
            </a:r>
            <a:endParaRPr sz="2700"/>
          </a:p>
          <a:p>
            <a:r>
              <a:rPr b="1" dirty="0" sz="2700" i="1" lang="en-US" u="sng">
                <a:solidFill>
                  <a:srgbClr val="FFFFFF"/>
                </a:solidFill>
              </a:rPr>
              <a:t>Sleep apnea syndromes</a:t>
            </a:r>
            <a:r>
              <a:rPr b="1" dirty="0" sz="2700" i="1" lang="en-US" u="sng">
                <a:solidFill>
                  <a:schemeClr val="bg1"/>
                </a:solidFill>
              </a:rPr>
              <a:t>:</a:t>
            </a:r>
            <a:r>
              <a:rPr b="1" dirty="0" sz="2700" i="1" lang="en-US" u="sng">
                <a:solidFill>
                  <a:schemeClr val="bg1"/>
                </a:solidFill>
              </a:rPr>
              <a:t>-</a:t>
            </a:r>
            <a:r>
              <a:rPr b="1" dirty="0" sz="2700" i="1" lang="en-US" u="sng">
                <a:solidFill>
                  <a:schemeClr val="bg1"/>
                </a:solidFill>
              </a:rPr>
              <a:t> </a:t>
            </a:r>
            <a:r>
              <a:rPr b="1" dirty="0" sz="2700" i="1" lang="en-US" u="sng">
                <a:solidFill>
                  <a:schemeClr val="bg1"/>
                </a:solidFill>
              </a:rPr>
              <a:t> </a:t>
            </a:r>
            <a:endParaRPr sz="2700"/>
          </a:p>
          <a:p>
            <a:r>
              <a:rPr b="1" dirty="0" sz="2700" i="1" lang="en-US" u="sng">
                <a:solidFill>
                  <a:schemeClr val="bg1"/>
                </a:solidFill>
              </a:rPr>
              <a:t>Sleep</a:t>
            </a:r>
            <a:r>
              <a:rPr dirty="0" sz="2700" lang="en-US">
                <a:solidFill>
                  <a:schemeClr val="bg1"/>
                </a:solidFill>
              </a:rPr>
              <a:t> apneas are especially likely in the presence of obesity.</a:t>
            </a:r>
            <a:endParaRPr sz="2700"/>
          </a:p>
          <a:p>
            <a:r>
              <a:rPr dirty="0" sz="2700" lang="en-US">
                <a:solidFill>
                  <a:schemeClr val="bg1"/>
                </a:solidFill>
              </a:rPr>
              <a:t>Because obstructive sleep apnea is more frequent than narcolepsy, cataplexy may be overlooked (or absent), and the individual is assumed to have obstructive sleep apnea unresponsive to usual therapies.</a:t>
            </a:r>
            <a:endParaRPr sz="2700"/>
          </a:p>
          <a:p>
            <a:endParaRPr dirty="0" sz="1600" lang="en-US">
              <a:solidFill>
                <a:schemeClr val="bg1"/>
              </a:solidFill>
            </a:endParaRPr>
          </a:p>
        </p:txBody>
      </p:sp>
    </p:spTree>
  </p:cSld>
  <p:clrMapOvr>
    <a:masterClrMapping/>
  </p:clrMapOvr>
  <p:transition spd="med">
    <p:fade thruBlk="0"/>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24" name=""/>
        <p:cNvGrpSpPr/>
        <p:nvPr/>
      </p:nvGrpSpPr>
      <p:grpSpPr>
        <a:xfrm>
          <a:off x="0" y="0"/>
          <a:ext cx="0" cy="0"/>
          <a:chOff x="0" y="0"/>
          <a:chExt cx="0" cy="0"/>
        </a:xfrm>
      </p:grpSpPr>
      <p:sp>
        <p:nvSpPr>
          <p:cNvPr id="1048638" name="TextBox 1"/>
          <p:cNvSpPr txBox="1"/>
          <p:nvPr/>
        </p:nvSpPr>
        <p:spPr>
          <a:xfrm>
            <a:off x="134911" y="203866"/>
            <a:ext cx="11872210" cy="6263639"/>
          </a:xfrm>
          <a:prstGeom prst="rect"/>
          <a:solidFill>
            <a:srgbClr val="572B5C"/>
          </a:solidFill>
        </p:spPr>
        <p:txBody>
          <a:bodyPr rtlCol="0" wrap="square">
            <a:spAutoFit/>
          </a:bodyPr>
          <a:p>
            <a:r>
              <a:rPr b="1" dirty="0" sz="4600" i="1" lang="en-US" u="sng">
                <a:solidFill>
                  <a:srgbClr val="FFFFFF"/>
                </a:solidFill>
              </a:rPr>
              <a:t>Major depressive disorder</a:t>
            </a:r>
            <a:r>
              <a:rPr b="1" dirty="0" sz="4600" i="1" lang="en-US" u="sng">
                <a:solidFill>
                  <a:srgbClr val="FFFFFF"/>
                </a:solidFill>
              </a:rPr>
              <a:t>.</a:t>
            </a:r>
            <a:r>
              <a:rPr dirty="0" sz="4600" lang="en-US">
                <a:solidFill>
                  <a:srgbClr val="92D050"/>
                </a:solidFill>
              </a:rPr>
              <a:t> </a:t>
            </a:r>
            <a:r>
              <a:rPr dirty="0" sz="4600" lang="en-US">
                <a:solidFill>
                  <a:srgbClr val="92D050"/>
                </a:solidFill>
              </a:rPr>
              <a:t>:</a:t>
            </a:r>
            <a:r>
              <a:rPr dirty="0" sz="4600" lang="en-US">
                <a:solidFill>
                  <a:srgbClr val="92D050"/>
                </a:solidFill>
              </a:rPr>
              <a:t>-</a:t>
            </a:r>
            <a:endParaRPr dirty="0" sz="4600" lang="en-US">
              <a:solidFill>
                <a:schemeClr val="bg1"/>
              </a:solidFill>
            </a:endParaRPr>
          </a:p>
          <a:p>
            <a:r>
              <a:rPr dirty="0" sz="4600" lang="en-US">
                <a:solidFill>
                  <a:schemeClr val="bg1"/>
                </a:solidFill>
              </a:rPr>
              <a:t>Narcolepsy</a:t>
            </a:r>
            <a:r>
              <a:rPr dirty="0" sz="4600" lang="en-US">
                <a:solidFill>
                  <a:schemeClr val="bg1"/>
                </a:solidFill>
              </a:rPr>
              <a:t> or hypersomnia may be associated or confused</a:t>
            </a:r>
            <a:endParaRPr dirty="0" sz="4600" lang="en-US">
              <a:solidFill>
                <a:schemeClr val="bg1"/>
              </a:solidFill>
            </a:endParaRPr>
          </a:p>
          <a:p>
            <a:r>
              <a:rPr dirty="0" sz="4600" lang="en-US">
                <a:solidFill>
                  <a:schemeClr val="bg1"/>
                </a:solidFill>
              </a:rPr>
              <a:t>with depression. Cataplexy is not present in depression. The MSLT results are most often</a:t>
            </a:r>
            <a:endParaRPr dirty="0" sz="4600" lang="en-US">
              <a:solidFill>
                <a:schemeClr val="bg1"/>
              </a:solidFill>
            </a:endParaRPr>
          </a:p>
          <a:p>
            <a:r>
              <a:rPr dirty="0" sz="4600" lang="en-US">
                <a:solidFill>
                  <a:schemeClr val="bg1"/>
                </a:solidFill>
              </a:rPr>
              <a:t>normal, and there is dissociation between subjective and objective sleepiness, as measured</a:t>
            </a:r>
            <a:endParaRPr dirty="0" sz="4600" lang="en-US">
              <a:solidFill>
                <a:schemeClr val="bg1"/>
              </a:solidFill>
            </a:endParaRPr>
          </a:p>
          <a:p>
            <a:r>
              <a:rPr dirty="0" sz="4600" lang="en-US">
                <a:solidFill>
                  <a:schemeClr val="bg1"/>
                </a:solidFill>
              </a:rPr>
              <a:t>by the mean sleep latency during the MSLT</a:t>
            </a:r>
            <a:r>
              <a:rPr dirty="0" sz="4600" lang="en-US">
                <a:solidFill>
                  <a:schemeClr val="bg1"/>
                </a:solidFill>
              </a:rPr>
              <a:t>.</a:t>
            </a:r>
            <a:endParaRPr dirty="0" sz="46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25" name=""/>
        <p:cNvGrpSpPr/>
        <p:nvPr/>
      </p:nvGrpSpPr>
      <p:grpSpPr>
        <a:xfrm>
          <a:off x="0" y="0"/>
          <a:ext cx="0" cy="0"/>
          <a:chOff x="0" y="0"/>
          <a:chExt cx="0" cy="0"/>
        </a:xfrm>
      </p:grpSpPr>
      <p:sp>
        <p:nvSpPr>
          <p:cNvPr id="1048639" name=""/>
          <p:cNvSpPr txBox="1"/>
          <p:nvPr/>
        </p:nvSpPr>
        <p:spPr>
          <a:xfrm>
            <a:off x="1108713" y="647277"/>
            <a:ext cx="9963441" cy="5730241"/>
          </a:xfrm>
          <a:prstGeom prst="rect"/>
        </p:spPr>
        <p:txBody>
          <a:bodyPr rtlCol="0" wrap="square">
            <a:spAutoFit/>
          </a:bodyPr>
          <a:p>
            <a:r>
              <a:rPr b="1" dirty="0" sz="3100" i="1" lang="en-US" u="sng" smtClean="0">
                <a:solidFill>
                  <a:srgbClr val="FFFFFF"/>
                </a:solidFill>
              </a:rPr>
              <a:t>Conversion </a:t>
            </a:r>
            <a:r>
              <a:rPr b="1" dirty="0" sz="3100" i="1" lang="en-US" u="sng">
                <a:solidFill>
                  <a:srgbClr val="FFFFFF"/>
                </a:solidFill>
              </a:rPr>
              <a:t>disorder (functionalneurological symptom disorder</a:t>
            </a:r>
            <a:r>
              <a:rPr b="1" dirty="0" sz="3100" i="1" lang="en-US" u="sng">
                <a:solidFill>
                  <a:srgbClr val="FFFFFF"/>
                </a:solidFill>
              </a:rPr>
              <a:t>)</a:t>
            </a:r>
            <a:r>
              <a:rPr b="1" dirty="0" sz="3100" i="1" lang="en-US" u="sng">
                <a:solidFill>
                  <a:srgbClr val="FFFFFF"/>
                </a:solidFill>
              </a:rPr>
              <a:t>:</a:t>
            </a:r>
            <a:r>
              <a:rPr b="1" dirty="0" sz="3100" i="1" lang="en-US" u="sng">
                <a:solidFill>
                  <a:srgbClr val="FFFFFF"/>
                </a:solidFill>
              </a:rPr>
              <a:t>-</a:t>
            </a:r>
            <a:r>
              <a:rPr b="1" dirty="0" sz="3100" i="1" lang="en-US" u="sng">
                <a:solidFill>
                  <a:srgbClr val="FFFFFF"/>
                </a:solidFill>
              </a:rPr>
              <a:t> </a:t>
            </a:r>
            <a:endParaRPr dirty="0" sz="3100" lang="en-US">
              <a:solidFill>
                <a:schemeClr val="bg1"/>
              </a:solidFill>
            </a:endParaRPr>
          </a:p>
          <a:p>
            <a:r>
              <a:rPr dirty="0" sz="3100" lang="en-US">
                <a:solidFill>
                  <a:srgbClr val="92D050"/>
                </a:solidFill>
              </a:rPr>
              <a:t> </a:t>
            </a:r>
            <a:r>
              <a:rPr dirty="0" sz="3100" lang="en-US" smtClean="0">
                <a:solidFill>
                  <a:schemeClr val="bg1"/>
                </a:solidFill>
              </a:rPr>
              <a:t>Atypical </a:t>
            </a:r>
            <a:r>
              <a:rPr dirty="0" sz="3100" lang="en-US">
                <a:solidFill>
                  <a:schemeClr val="bg1"/>
                </a:solidFill>
              </a:rPr>
              <a:t>features,</a:t>
            </a:r>
            <a:endParaRPr dirty="0" sz="3100" lang="en-US">
              <a:solidFill>
                <a:schemeClr val="bg1"/>
              </a:solidFill>
            </a:endParaRPr>
          </a:p>
          <a:p>
            <a:r>
              <a:rPr dirty="0" sz="3100" lang="en-US">
                <a:solidFill>
                  <a:schemeClr val="bg1"/>
                </a:solidFill>
              </a:rPr>
              <a:t>such as long-lasting cataplexy or unusual triggers, may be present in conversion disorder</a:t>
            </a:r>
            <a:endParaRPr dirty="0" sz="3100" lang="en-US">
              <a:solidFill>
                <a:schemeClr val="bg1"/>
              </a:solidFill>
            </a:endParaRPr>
          </a:p>
          <a:p>
            <a:r>
              <a:rPr dirty="0" sz="3100" lang="en-US">
                <a:solidFill>
                  <a:schemeClr val="bg1"/>
                </a:solidFill>
              </a:rPr>
              <a:t>(functional neurological symptom disorder). Individuals may report sleeping and dreaming, yet the MSLT does not show the characteristic sleep-onset REM period. Full-blown</a:t>
            </a:r>
            <a:r>
              <a:rPr dirty="0" sz="3100" lang="en-US">
                <a:solidFill>
                  <a:schemeClr val="bg1"/>
                </a:solidFill>
              </a:rPr>
              <a:t> </a:t>
            </a:r>
            <a:r>
              <a:rPr dirty="0" sz="3100" lang="en-US">
                <a:solidFill>
                  <a:schemeClr val="bg1"/>
                </a:solidFill>
              </a:rPr>
              <a:t>long-lasting</a:t>
            </a:r>
            <a:r>
              <a:rPr dirty="0" sz="3100" lang="en-US">
                <a:solidFill>
                  <a:schemeClr val="bg1"/>
                </a:solidFill>
              </a:rPr>
              <a:t> pseudocataplexy may occur during consultation, allowing the examining</a:t>
            </a:r>
            <a:endParaRPr dirty="0" sz="3100" lang="en-US">
              <a:solidFill>
                <a:schemeClr val="bg1"/>
              </a:solidFill>
            </a:endParaRPr>
          </a:p>
          <a:p>
            <a:r>
              <a:rPr dirty="0" sz="3100" lang="en-US">
                <a:solidFill>
                  <a:schemeClr val="bg1"/>
                </a:solidFill>
              </a:rPr>
              <a:t>physician enough time to verify reflexes, which remain intact.</a:t>
            </a:r>
            <a:endParaRPr sz="3100" lang="en-US">
              <a:solidFill>
                <a:srgbClr val="000000"/>
              </a:solidFill>
            </a:endParaRPr>
          </a:p>
        </p:txBody>
      </p:sp>
    </p:spTree>
  </p:cSld>
  <p:clrMapOvr>
    <a:masterClrMapping/>
  </p:clrMapOvr>
  <p:transition spd="med">
    <p:fade thruBlk="0"/>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26" name=""/>
        <p:cNvGrpSpPr/>
        <p:nvPr/>
      </p:nvGrpSpPr>
      <p:grpSpPr>
        <a:xfrm>
          <a:off x="0" y="0"/>
          <a:ext cx="0" cy="0"/>
          <a:chOff x="0" y="0"/>
          <a:chExt cx="0" cy="0"/>
        </a:xfrm>
      </p:grpSpPr>
      <p:sp>
        <p:nvSpPr>
          <p:cNvPr id="1048640" name=""/>
          <p:cNvSpPr txBox="1"/>
          <p:nvPr/>
        </p:nvSpPr>
        <p:spPr>
          <a:xfrm>
            <a:off x="639092" y="733687"/>
            <a:ext cx="10913816" cy="5488940"/>
          </a:xfrm>
          <a:prstGeom prst="rect"/>
        </p:spPr>
        <p:txBody>
          <a:bodyPr rtlCol="0" wrap="square">
            <a:spAutoFit/>
          </a:bodyPr>
          <a:p>
            <a:r>
              <a:rPr b="1" dirty="0" sz="2200" i="1" lang="en-US" u="sng">
                <a:solidFill>
                  <a:srgbClr val="FFFFFF"/>
                </a:solidFill>
              </a:rPr>
              <a:t>Attention-deficit/hyperactivity disorder or other behavioral problem</a:t>
            </a:r>
            <a:r>
              <a:rPr b="1" dirty="0" sz="2200" i="1" lang="en-US" u="sng">
                <a:solidFill>
                  <a:srgbClr val="FFFFFF"/>
                </a:solidFill>
              </a:rPr>
              <a:t>s</a:t>
            </a:r>
            <a:r>
              <a:rPr b="1" dirty="0" sz="2200" i="1" lang="en-US" u="sng">
                <a:solidFill>
                  <a:srgbClr val="FFFFFF"/>
                </a:solidFill>
              </a:rPr>
              <a:t>:</a:t>
            </a:r>
            <a:r>
              <a:rPr b="1" dirty="0" sz="2200" i="1" lang="en-US" u="sng">
                <a:solidFill>
                  <a:srgbClr val="FFFFFF"/>
                </a:solidFill>
              </a:rPr>
              <a:t>-</a:t>
            </a:r>
            <a:r>
              <a:rPr b="1" dirty="0" sz="2200" i="1" lang="en-US" u="sng">
                <a:solidFill>
                  <a:srgbClr val="FFFFFF"/>
                </a:solidFill>
              </a:rPr>
              <a:t> </a:t>
            </a:r>
            <a:r>
              <a:rPr b="1" dirty="0" sz="2200" i="1" lang="en-US" u="sng">
                <a:solidFill>
                  <a:srgbClr val="FFFFFF"/>
                </a:solidFill>
              </a:rPr>
              <a:t> </a:t>
            </a:r>
            <a:endParaRPr b="0" sz="2200"/>
          </a:p>
          <a:p>
            <a:r>
              <a:rPr b="0" dirty="0" sz="2200" lang="en-US">
                <a:solidFill>
                  <a:schemeClr val="bg1"/>
                </a:solidFill>
              </a:rPr>
              <a:t>I</a:t>
            </a:r>
            <a:r>
              <a:rPr b="0" dirty="0" sz="2200" lang="en-US">
                <a:solidFill>
                  <a:schemeClr val="bg1"/>
                </a:solidFill>
              </a:rPr>
              <a:t>n</a:t>
            </a:r>
            <a:r>
              <a:rPr b="0" dirty="0" sz="2200" lang="en-US">
                <a:solidFill>
                  <a:schemeClr val="bg1"/>
                </a:solidFill>
              </a:rPr>
              <a:t> children and</a:t>
            </a:r>
            <a:r>
              <a:rPr b="0" dirty="0" sz="2200" lang="en-US">
                <a:solidFill>
                  <a:schemeClr val="bg1"/>
                </a:solidFill>
              </a:rPr>
              <a:t> </a:t>
            </a:r>
            <a:r>
              <a:rPr b="0" dirty="0" sz="2200" lang="en-US">
                <a:solidFill>
                  <a:schemeClr val="bg1"/>
                </a:solidFill>
              </a:rPr>
              <a:t>a</a:t>
            </a:r>
            <a:r>
              <a:rPr b="0" dirty="0" sz="2200" lang="en-US">
                <a:solidFill>
                  <a:schemeClr val="bg1"/>
                </a:solidFill>
              </a:rPr>
              <a:t>dolescents</a:t>
            </a:r>
            <a:r>
              <a:rPr b="0" dirty="0" sz="2200" lang="en-US">
                <a:solidFill>
                  <a:schemeClr val="bg1"/>
                </a:solidFill>
              </a:rPr>
              <a:t>, sleepiness can cause behavioral problems, including aggressiveness and inattention, leading to a misdiagnosis of attention-deficit/hyperactivity disorder.</a:t>
            </a:r>
            <a:endParaRPr b="0" sz="2200"/>
          </a:p>
          <a:p>
            <a:r>
              <a:rPr b="1" dirty="0" sz="2200" i="1" lang="en-US" u="sng">
                <a:solidFill>
                  <a:srgbClr val="FFFFFF"/>
                </a:solidFill>
              </a:rPr>
              <a:t>Seizures</a:t>
            </a:r>
            <a:r>
              <a:rPr b="0" dirty="0" sz="2200" i="1" lang="en-US" u="sng">
                <a:solidFill>
                  <a:schemeClr val="bg1"/>
                </a:solidFill>
              </a:rPr>
              <a:t>:</a:t>
            </a:r>
            <a:r>
              <a:rPr b="0" dirty="0" sz="2200" i="1" lang="en-US" u="sng">
                <a:solidFill>
                  <a:schemeClr val="bg1"/>
                </a:solidFill>
              </a:rPr>
              <a:t>-</a:t>
            </a:r>
            <a:r>
              <a:rPr b="0" dirty="0" sz="2200" i="1" lang="en-US" u="sng">
                <a:solidFill>
                  <a:schemeClr val="bg1"/>
                </a:solidFill>
              </a:rPr>
              <a:t> </a:t>
            </a:r>
            <a:endParaRPr b="0" sz="2200"/>
          </a:p>
          <a:p>
            <a:r>
              <a:rPr b="0" dirty="0" sz="2200" i="1" lang="en-US" u="sng">
                <a:solidFill>
                  <a:schemeClr val="bg1"/>
                </a:solidFill>
              </a:rPr>
              <a:t>I</a:t>
            </a:r>
            <a:r>
              <a:rPr b="0" dirty="0" sz="2200" i="1" lang="en-US" u="sng">
                <a:solidFill>
                  <a:schemeClr val="bg1"/>
                </a:solidFill>
              </a:rPr>
              <a:t>n</a:t>
            </a:r>
            <a:r>
              <a:rPr b="0" dirty="0" sz="2200" lang="en-US">
                <a:solidFill>
                  <a:schemeClr val="bg1"/>
                </a:solidFill>
              </a:rPr>
              <a:t> young children, cataplexy can be misdiagnosed as seizures. Seizures are not</a:t>
            </a:r>
            <a:r>
              <a:rPr b="0" dirty="0" sz="2200" lang="en-US">
                <a:solidFill>
                  <a:schemeClr val="bg1"/>
                </a:solidFill>
              </a:rPr>
              <a:t> </a:t>
            </a:r>
            <a:r>
              <a:rPr b="0" dirty="0" sz="2200" lang="en-US">
                <a:solidFill>
                  <a:schemeClr val="bg1"/>
                </a:solidFill>
              </a:rPr>
              <a:t>c</a:t>
            </a:r>
            <a:r>
              <a:rPr b="0" dirty="0" sz="2200" lang="en-US">
                <a:solidFill>
                  <a:schemeClr val="bg1"/>
                </a:solidFill>
              </a:rPr>
              <a:t>onmionly</a:t>
            </a:r>
            <a:r>
              <a:rPr b="0" dirty="0" sz="2200" lang="en-US">
                <a:solidFill>
                  <a:schemeClr val="bg1"/>
                </a:solidFill>
              </a:rPr>
              <a:t> triggered by emotions, and when they are, the trigger is not usually laughing or</a:t>
            </a:r>
            <a:r>
              <a:rPr b="0" dirty="0" sz="2200" lang="en-US">
                <a:solidFill>
                  <a:schemeClr val="bg1"/>
                </a:solidFill>
              </a:rPr>
              <a:t> </a:t>
            </a:r>
            <a:r>
              <a:rPr b="0" dirty="0" sz="2200" lang="en-US">
                <a:solidFill>
                  <a:schemeClr val="bg1"/>
                </a:solidFill>
              </a:rPr>
              <a:t>j</a:t>
            </a:r>
            <a:r>
              <a:rPr b="0" dirty="0" sz="2200" lang="en-US">
                <a:solidFill>
                  <a:schemeClr val="bg1"/>
                </a:solidFill>
              </a:rPr>
              <a:t>oking</a:t>
            </a:r>
            <a:r>
              <a:rPr b="0" dirty="0" sz="2200" lang="en-US">
                <a:solidFill>
                  <a:schemeClr val="bg1"/>
                </a:solidFill>
              </a:rPr>
              <a:t>. During a seizure, individuals are more likely to hurt themselves when falling. Seizures characterized by isolated atonia are rarely seen in isolation of other seizures, and</a:t>
            </a:r>
            <a:r>
              <a:rPr b="0" dirty="0" sz="2200" lang="en-US">
                <a:solidFill>
                  <a:schemeClr val="bg1"/>
                </a:solidFill>
              </a:rPr>
              <a:t> </a:t>
            </a:r>
            <a:r>
              <a:rPr b="0" dirty="0" sz="2200" lang="en-US">
                <a:solidFill>
                  <a:schemeClr val="bg1"/>
                </a:solidFill>
              </a:rPr>
              <a:t>t</a:t>
            </a:r>
            <a:r>
              <a:rPr b="0" dirty="0" sz="2200" lang="en-US">
                <a:solidFill>
                  <a:schemeClr val="bg1"/>
                </a:solidFill>
              </a:rPr>
              <a:t>hey</a:t>
            </a:r>
            <a:r>
              <a:rPr b="0" dirty="0" sz="2200" lang="en-US">
                <a:solidFill>
                  <a:schemeClr val="bg1"/>
                </a:solidFill>
              </a:rPr>
              <a:t> also have signatures on the electroencephalogram</a:t>
            </a:r>
            <a:r>
              <a:rPr b="0" dirty="0" sz="2200" lang="en-US">
                <a:solidFill>
                  <a:schemeClr val="bg1"/>
                </a:solidFill>
              </a:rPr>
              <a:t>.</a:t>
            </a:r>
            <a:endParaRPr b="0" sz="2200"/>
          </a:p>
          <a:p>
            <a:r>
              <a:rPr b="1" dirty="0" sz="2200" i="1" lang="en-US" u="sng">
                <a:solidFill>
                  <a:srgbClr val="FFFFFF"/>
                </a:solidFill>
              </a:rPr>
              <a:t>Chorea and movement disorders</a:t>
            </a:r>
            <a:r>
              <a:rPr b="0" dirty="0" sz="2200" i="1" lang="en-US" u="sng">
                <a:solidFill>
                  <a:schemeClr val="bg1"/>
                </a:solidFill>
              </a:rPr>
              <a:t>:</a:t>
            </a:r>
            <a:r>
              <a:rPr b="0" dirty="0" sz="2200" i="1" lang="en-US" u="sng">
                <a:solidFill>
                  <a:schemeClr val="bg1"/>
                </a:solidFill>
              </a:rPr>
              <a:t>-</a:t>
            </a:r>
            <a:r>
              <a:rPr b="0" dirty="0" sz="2200" i="1" lang="en-US" u="sng">
                <a:solidFill>
                  <a:schemeClr val="bg1"/>
                </a:solidFill>
              </a:rPr>
              <a:t> </a:t>
            </a:r>
            <a:r>
              <a:rPr b="0" dirty="0" sz="2200" i="1" lang="en-US" u="sng">
                <a:solidFill>
                  <a:schemeClr val="bg1"/>
                </a:solidFill>
              </a:rPr>
              <a:t> </a:t>
            </a:r>
            <a:endParaRPr b="0" sz="2200"/>
          </a:p>
          <a:p>
            <a:r>
              <a:rPr b="0" dirty="0" sz="2200" i="1" lang="en-US" u="sng">
                <a:solidFill>
                  <a:schemeClr val="bg1"/>
                </a:solidFill>
              </a:rPr>
              <a:t>I</a:t>
            </a:r>
            <a:r>
              <a:rPr b="0" dirty="0" sz="2200" i="1" lang="en-US" u="sng">
                <a:solidFill>
                  <a:schemeClr val="bg1"/>
                </a:solidFill>
              </a:rPr>
              <a:t>n</a:t>
            </a:r>
            <a:r>
              <a:rPr b="0" dirty="0" sz="2200" lang="en-US">
                <a:solidFill>
                  <a:schemeClr val="bg1"/>
                </a:solidFill>
              </a:rPr>
              <a:t> young children, cataplexy can be misdiagnosed as</a:t>
            </a:r>
            <a:endParaRPr b="0" sz="2200"/>
          </a:p>
          <a:p>
            <a:r>
              <a:rPr b="0" dirty="0" sz="2200" lang="en-US">
                <a:solidFill>
                  <a:schemeClr val="bg1"/>
                </a:solidFill>
              </a:rPr>
              <a:t>chorea or pediatric autoimmune neuropsychiatric disorders associated with streptococcal</a:t>
            </a:r>
            <a:endParaRPr b="0" sz="2200"/>
          </a:p>
          <a:p>
            <a:r>
              <a:rPr b="0" dirty="0" sz="2200" lang="en-US">
                <a:solidFill>
                  <a:schemeClr val="bg1"/>
                </a:solidFill>
              </a:rPr>
              <a:t>infections, especially in the context of a strep throat infection and high antistreptolysin O</a:t>
            </a:r>
            <a:r>
              <a:rPr b="0" dirty="0" sz="2200" lang="en-US">
                <a:solidFill>
                  <a:schemeClr val="bg1"/>
                </a:solidFill>
              </a:rPr>
              <a:t> </a:t>
            </a:r>
            <a:r>
              <a:rPr b="0" dirty="0" sz="2200" lang="en-US">
                <a:solidFill>
                  <a:schemeClr val="bg1"/>
                </a:solidFill>
              </a:rPr>
              <a:t>a</a:t>
            </a:r>
            <a:r>
              <a:rPr b="0" dirty="0" sz="2200" lang="en-US">
                <a:solidFill>
                  <a:schemeClr val="bg1"/>
                </a:solidFill>
              </a:rPr>
              <a:t>ntibody</a:t>
            </a:r>
            <a:r>
              <a:rPr b="0" dirty="0" sz="2200" lang="en-US">
                <a:solidFill>
                  <a:schemeClr val="bg1"/>
                </a:solidFill>
              </a:rPr>
              <a:t> levels. Some children may have an overlapping movement disorder close to onset of the cataplexy.</a:t>
            </a:r>
            <a:endParaRPr b="0" sz="2200"/>
          </a:p>
        </p:txBody>
      </p:sp>
    </p:spTree>
  </p:cSld>
  <p:clrMapOvr>
    <a:masterClrMapping/>
  </p:clrMapOvr>
  <p:transition spd="med">
    <p:fade thruBlk="0"/>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27" name=""/>
        <p:cNvGrpSpPr/>
        <p:nvPr/>
      </p:nvGrpSpPr>
      <p:grpSpPr>
        <a:xfrm>
          <a:off x="0" y="0"/>
          <a:ext cx="0" cy="0"/>
          <a:chOff x="0" y="0"/>
          <a:chExt cx="0" cy="0"/>
        </a:xfrm>
      </p:grpSpPr>
      <p:sp>
        <p:nvSpPr>
          <p:cNvPr id="1048641" name=""/>
          <p:cNvSpPr txBox="1"/>
          <p:nvPr/>
        </p:nvSpPr>
        <p:spPr>
          <a:xfrm>
            <a:off x="1347660" y="690880"/>
            <a:ext cx="9496680" cy="5476240"/>
          </a:xfrm>
          <a:prstGeom prst="rect"/>
        </p:spPr>
        <p:txBody>
          <a:bodyPr rtlCol="0" wrap="square">
            <a:spAutoFit/>
          </a:bodyPr>
          <a:p>
            <a:r>
              <a:rPr b="1" dirty="0" sz="2900" i="1" lang="en-US" u="sng">
                <a:solidFill>
                  <a:srgbClr val="FFFFFF"/>
                </a:solidFill>
              </a:rPr>
              <a:t>Schizophrenia</a:t>
            </a:r>
            <a:r>
              <a:rPr b="1" dirty="0" sz="2900" i="1" lang="en-US" u="sng">
                <a:solidFill>
                  <a:srgbClr val="FFFFFF"/>
                </a:solidFill>
              </a:rPr>
              <a:t>:</a:t>
            </a:r>
            <a:r>
              <a:rPr b="1" dirty="0" sz="2900" i="1" lang="en-US" u="sng">
                <a:solidFill>
                  <a:srgbClr val="FFFFFF"/>
                </a:solidFill>
              </a:rPr>
              <a:t>-</a:t>
            </a:r>
            <a:r>
              <a:rPr b="1" dirty="0" sz="2900" i="1" lang="en-US" u="sng">
                <a:solidFill>
                  <a:srgbClr val="FFFFFF"/>
                </a:solidFill>
              </a:rPr>
              <a:t> </a:t>
            </a:r>
            <a:r>
              <a:rPr b="1" dirty="0" sz="2900" i="1" lang="en-US" u="sng">
                <a:solidFill>
                  <a:srgbClr val="FFFFFF"/>
                </a:solidFill>
              </a:rPr>
              <a:t> </a:t>
            </a:r>
            <a:endParaRPr b="1" sz="2900" i="1" u="sng">
              <a:solidFill>
                <a:srgbClr val="FFFFFF"/>
              </a:solidFill>
            </a:endParaRPr>
          </a:p>
          <a:p>
            <a:r>
              <a:rPr b="0" dirty="0" sz="3300" lang="en-US">
                <a:solidFill>
                  <a:schemeClr val="bg1"/>
                </a:solidFill>
              </a:rPr>
              <a:t>In the presence of florid and vivid hypnagogic hallucinations, individuals</a:t>
            </a:r>
            <a:endParaRPr b="0" sz="3300"/>
          </a:p>
          <a:p>
            <a:r>
              <a:rPr b="0" dirty="0" sz="3300" lang="en-US">
                <a:solidFill>
                  <a:schemeClr val="bg1"/>
                </a:solidFill>
              </a:rPr>
              <a:t>may think these experiences are real—a feature that suggests schizophrenia. Similarly,</a:t>
            </a:r>
            <a:endParaRPr b="0" sz="3300"/>
          </a:p>
          <a:p>
            <a:r>
              <a:rPr b="0" dirty="0" sz="3300" lang="en-US">
                <a:solidFill>
                  <a:schemeClr val="bg1"/>
                </a:solidFill>
              </a:rPr>
              <a:t>with stimulant treatment, persecutory delusions may develop. If cataplexy is present, the</a:t>
            </a:r>
            <a:endParaRPr b="0" sz="3300"/>
          </a:p>
          <a:p>
            <a:r>
              <a:rPr b="0" dirty="0" sz="3300" lang="en-US">
                <a:solidFill>
                  <a:schemeClr val="bg1"/>
                </a:solidFill>
              </a:rPr>
              <a:t>clinician should first assume that these symptoms are secondary to narcolepsy before considering a co-occurring diagnosis of schizophrenia.</a:t>
            </a:r>
            <a:endParaRPr b="0" sz="3300" lang="en-US">
              <a:solidFill>
                <a:srgbClr val="000000"/>
              </a:solidFill>
            </a:endParaRPr>
          </a:p>
        </p:txBody>
      </p:sp>
    </p:spTree>
  </p:cSld>
  <p:clrMapOvr>
    <a:masterClrMapping/>
  </p:clrMapOvr>
  <p:transition spd="med">
    <p:fade thruBlk="0"/>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28" name=""/>
        <p:cNvGrpSpPr/>
        <p:nvPr/>
      </p:nvGrpSpPr>
      <p:grpSpPr>
        <a:xfrm>
          <a:off x="0" y="0"/>
          <a:ext cx="0" cy="0"/>
          <a:chOff x="0" y="0"/>
          <a:chExt cx="0" cy="0"/>
        </a:xfrm>
      </p:grpSpPr>
      <p:sp>
        <p:nvSpPr>
          <p:cNvPr id="1048642" name="Title 1"/>
          <p:cNvSpPr>
            <a:spLocks noGrp="1"/>
          </p:cNvSpPr>
          <p:nvPr>
            <p:ph type="title"/>
          </p:nvPr>
        </p:nvSpPr>
        <p:spPr/>
        <p:txBody>
          <a:bodyPr/>
          <a:p>
            <a:pPr algn="ctr" lvl="0"/>
            <a:r>
              <a:rPr b="1" dirty="0" i="1" lang="en-US" u="sng">
                <a:solidFill>
                  <a:srgbClr val="FFFFFF"/>
                </a:solidFill>
              </a:rPr>
              <a:t>Breathing </a:t>
            </a:r>
            <a:r>
              <a:rPr b="1" dirty="0" i="1" lang="en-US" u="sng" smtClean="0">
                <a:solidFill>
                  <a:srgbClr val="FFFFFF"/>
                </a:solidFill>
              </a:rPr>
              <a:t>Related </a:t>
            </a:r>
            <a:r>
              <a:rPr b="1" dirty="0" i="1" lang="en-US" u="sng">
                <a:solidFill>
                  <a:srgbClr val="FFFFFF"/>
                </a:solidFill>
              </a:rPr>
              <a:t>D</a:t>
            </a:r>
            <a:r>
              <a:rPr b="1" dirty="0" i="1" lang="en-US" u="sng" smtClean="0">
                <a:solidFill>
                  <a:srgbClr val="FFFFFF"/>
                </a:solidFill>
              </a:rPr>
              <a:t>isorders</a:t>
            </a:r>
            <a:r>
              <a:rPr b="1" dirty="0" i="1" lang="en-US" u="sng" smtClean="0">
                <a:solidFill>
                  <a:srgbClr val="FFFFFF"/>
                </a:solidFill>
              </a:rPr>
              <a:t>:</a:t>
            </a:r>
            <a:r>
              <a:rPr b="1" dirty="0" i="1" lang="en-US" u="sng" smtClean="0">
                <a:solidFill>
                  <a:srgbClr val="FFFFFF"/>
                </a:solidFill>
              </a:rPr>
              <a:t>-</a:t>
            </a:r>
            <a:endParaRPr b="1" dirty="0" i="1" lang="en-US" u="sng">
              <a:solidFill>
                <a:srgbClr val="FFFFFF"/>
              </a:solidFill>
              <a:latin typeface="Andalus" panose="02020603050405020304" pitchFamily="18" charset="-78"/>
              <a:cs typeface="Andalus" panose="02020603050405020304" pitchFamily="18" charset="-78"/>
            </a:endParaRPr>
          </a:p>
        </p:txBody>
      </p:sp>
      <p:sp>
        <p:nvSpPr>
          <p:cNvPr id="1048643" name="Content Placeholder 2"/>
          <p:cNvSpPr>
            <a:spLocks noGrp="1"/>
          </p:cNvSpPr>
          <p:nvPr>
            <p:ph idx="1"/>
          </p:nvPr>
        </p:nvSpPr>
        <p:spPr>
          <a:xfrm>
            <a:off x="463640" y="2446986"/>
            <a:ext cx="11281892" cy="4314422"/>
          </a:xfrm>
          <a:solidFill>
            <a:srgbClr val="572B5C"/>
          </a:solidFill>
        </p:spPr>
        <p:txBody>
          <a:bodyPr>
            <a:normAutofit/>
          </a:bodyPr>
          <a:p>
            <a:pPr indent="0" marL="0">
              <a:buNone/>
            </a:pPr>
            <a:endParaRPr dirty="0" sz="2400" lang="en-US">
              <a:solidFill>
                <a:schemeClr val="bg2"/>
              </a:solidFill>
              <a:latin typeface="Andalus" panose="02020603050405020304" pitchFamily="18" charset="-78"/>
              <a:cs typeface="Andalus" panose="02020603050405020304" pitchFamily="18" charset="-78"/>
            </a:endParaRPr>
          </a:p>
          <a:p>
            <a:pPr indent="0" marL="0">
              <a:buNone/>
            </a:pPr>
            <a:r>
              <a:rPr dirty="0" sz="2800" lang="en-US" smtClean="0">
                <a:solidFill>
                  <a:schemeClr val="bg1"/>
                </a:solidFill>
              </a:rPr>
              <a:t>	</a:t>
            </a:r>
          </a:p>
          <a:p>
            <a:pPr indent="0" marL="0">
              <a:buNone/>
            </a:pPr>
            <a:endParaRPr dirty="0" sz="2800" lang="en-US">
              <a:solidFill>
                <a:schemeClr val="bg1"/>
              </a:solidFill>
            </a:endParaRPr>
          </a:p>
          <a:p>
            <a:pPr algn="ctr" indent="0" marL="0">
              <a:buNone/>
            </a:pPr>
            <a:r>
              <a:rPr dirty="0" sz="2800" lang="en-US" smtClean="0">
                <a:solidFill>
                  <a:schemeClr val="bg1"/>
                </a:solidFill>
              </a:rPr>
              <a:t>	</a:t>
            </a:r>
            <a:r>
              <a:rPr b="1" dirty="0" sz="4500" i="1" lang="en-US" u="sng" smtClean="0">
                <a:solidFill>
                  <a:schemeClr val="bg1"/>
                </a:solidFill>
              </a:rPr>
              <a:t>There </a:t>
            </a:r>
            <a:r>
              <a:rPr b="1" dirty="0" sz="4500" i="1" lang="en-US" u="sng">
                <a:solidFill>
                  <a:schemeClr val="bg1"/>
                </a:solidFill>
              </a:rPr>
              <a:t>are three types of breathing related disorders</a:t>
            </a:r>
            <a:endParaRPr b="1" dirty="0" sz="4500" i="1" lang="en-US" u="sng">
              <a:solidFill>
                <a:schemeClr val="bg1"/>
              </a:solidFill>
            </a:endParaRPr>
          </a:p>
          <a:p>
            <a:pPr indent="0" marL="0">
              <a:buNone/>
            </a:pPr>
            <a:endParaRPr b="1" dirty="0" sz="2800" i="1" lang="en-US" u="sng" smtClean="0">
              <a:solidFill>
                <a:schemeClr val="bg2"/>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29" name=""/>
        <p:cNvGrpSpPr/>
        <p:nvPr/>
      </p:nvGrpSpPr>
      <p:grpSpPr>
        <a:xfrm>
          <a:off x="0" y="0"/>
          <a:ext cx="0" cy="0"/>
          <a:chOff x="0" y="0"/>
          <a:chExt cx="0" cy="0"/>
        </a:xfrm>
      </p:grpSpPr>
      <p:sp>
        <p:nvSpPr>
          <p:cNvPr id="1048644" name="Title 1"/>
          <p:cNvSpPr>
            <a:spLocks noGrp="1"/>
          </p:cNvSpPr>
          <p:nvPr>
            <p:ph type="ctrTitle"/>
          </p:nvPr>
        </p:nvSpPr>
        <p:spPr>
          <a:xfrm>
            <a:off x="1493949" y="467880"/>
            <a:ext cx="8757634" cy="5680887"/>
          </a:xfrm>
          <a:ln w="76200">
            <a:noFill/>
          </a:ln>
        </p:spPr>
        <p:txBody>
          <a:bodyPr anchor="ctr"/>
          <a:p>
            <a:pPr algn="ctr"/>
            <a:r>
              <a:rPr b="1" dirty="0" i="1" lang="en-US" u="sng">
                <a:solidFill>
                  <a:srgbClr val="FFFFFF"/>
                </a:solidFill>
                <a:latin typeface="Andalus" panose="02020603050405020304" pitchFamily="18" charset="-78"/>
                <a:cs typeface="Andalus" panose="02020603050405020304" pitchFamily="18" charset="-78"/>
              </a:rPr>
              <a:t>Types </a:t>
            </a:r>
            <a:r>
              <a:rPr b="1" dirty="0" i="1" lang="en-US" u="sng">
                <a:solidFill>
                  <a:srgbClr val="FFFFFF"/>
                </a:solidFill>
              </a:rPr>
              <a:t>Breathing </a:t>
            </a:r>
            <a:r>
              <a:rPr b="1" dirty="0" i="1" lang="en-US" u="sng" smtClean="0">
                <a:solidFill>
                  <a:srgbClr val="FFFFFF"/>
                </a:solidFill>
              </a:rPr>
              <a:t>Related</a:t>
            </a:r>
            <a:r>
              <a:rPr b="1" dirty="0" i="1" lang="en-US" u="sng" smtClean="0">
                <a:solidFill>
                  <a:srgbClr val="FFFFFF"/>
                </a:solidFill>
                <a:latin typeface="Andalus" panose="02020603050405020304" pitchFamily="18" charset="-78"/>
                <a:cs typeface="Andalus" panose="02020603050405020304" pitchFamily="18" charset="-78"/>
              </a:rPr>
              <a:t> </a:t>
            </a:r>
            <a:r>
              <a:rPr b="1" dirty="0" i="1" lang="en-US" u="sng">
                <a:solidFill>
                  <a:srgbClr val="FFFFFF"/>
                </a:solidFill>
                <a:latin typeface="Andalus" panose="02020603050405020304" pitchFamily="18" charset="-78"/>
                <a:cs typeface="Andalus" panose="02020603050405020304" pitchFamily="18" charset="-78"/>
              </a:rPr>
              <a:t>Disorders</a:t>
            </a:r>
            <a:r>
              <a:rPr b="1" dirty="0" i="1" lang="en-US" u="sng">
                <a:solidFill>
                  <a:srgbClr val="FFFFFF"/>
                </a:solidFill>
                <a:latin typeface="Andalus" panose="02020603050405020304" pitchFamily="18" charset="-78"/>
                <a:cs typeface="Andalus" panose="02020603050405020304" pitchFamily="18" charset="-78"/>
              </a:rPr>
              <a:t>:</a:t>
            </a:r>
            <a:r>
              <a:rPr b="1" dirty="0" i="1" lang="en-US" u="sng">
                <a:solidFill>
                  <a:srgbClr val="FFFFFF"/>
                </a:solidFill>
                <a:latin typeface="Andalus" panose="02020603050405020304" pitchFamily="18" charset="-78"/>
                <a:cs typeface="Andalus" panose="02020603050405020304" pitchFamily="18" charset="-78"/>
              </a:rPr>
              <a:t>-</a:t>
            </a:r>
            <a:endParaRPr b="1" dirty="0" i="1" lang="en-US" u="sng">
              <a:solidFill>
                <a:srgbClr val="FFFFFF"/>
              </a:solidFill>
              <a:latin typeface="Andalus" panose="02020603050405020304" pitchFamily="18" charset="-78"/>
              <a:cs typeface="Andalus" panose="02020603050405020304" pitchFamily="18" charset="-78"/>
            </a:endParaRPr>
          </a:p>
        </p:txBody>
      </p:sp>
      <p:graphicFrame>
        <p:nvGraphicFramePr>
          <p:cNvPr id="4194305" name="Diagram 3"/>
          <p:cNvGraphicFramePr>
            <a:graphicFrameLocks/>
          </p:cNvGraphicFramePr>
          <p:nvPr/>
        </p:nvGraphicFramePr>
        <p:xfrm>
          <a:off x="942535" y="2267112"/>
          <a:ext cx="10128739" cy="3655386"/>
        </p:xfrm>
        <a:graphic>
          <a:graphicData uri="http://schemas.openxmlformats.org/drawingml/2006/diagram">
            <dgm:relIds xmlns:dgm="http://schemas.openxmlformats.org/drawingml/2006/diagram" xmlns:r="http://schemas.openxmlformats.org/officeDocument/2006/relationships" r:dm="rId2" r:lo="rId1" r:qs="rId5" r:cs="rId4"/>
          </a:graphicData>
        </a:graphic>
      </p:graphicFrame>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32" name=""/>
        <p:cNvGrpSpPr/>
        <p:nvPr/>
      </p:nvGrpSpPr>
      <p:grpSpPr>
        <a:xfrm>
          <a:off x="0" y="0"/>
          <a:ext cx="0" cy="0"/>
          <a:chOff x="0" y="0"/>
          <a:chExt cx="0" cy="0"/>
        </a:xfrm>
      </p:grpSpPr>
      <p:sp>
        <p:nvSpPr>
          <p:cNvPr id="1048648" name="Title 1"/>
          <p:cNvSpPr>
            <a:spLocks noGrp="1"/>
          </p:cNvSpPr>
          <p:nvPr>
            <p:ph type="title"/>
          </p:nvPr>
        </p:nvSpPr>
        <p:spPr/>
        <p:txBody>
          <a:bodyPr/>
          <a:p>
            <a:pPr algn="ctr"/>
            <a:r>
              <a:rPr dirty="0" lang="en-US" smtClean="0"/>
              <a:t/>
            </a:r>
            <a:br>
              <a:rPr dirty="0" lang="en-US" smtClean="0"/>
            </a:br>
            <a:r>
              <a:rPr b="1" dirty="0" i="1" lang="en-US" u="sng" smtClean="0">
                <a:solidFill>
                  <a:srgbClr val="FFFFFF"/>
                </a:solidFill>
              </a:rPr>
              <a:t>Obstructive </a:t>
            </a:r>
            <a:r>
              <a:rPr b="1" dirty="0" i="1" lang="en-US" u="sng">
                <a:solidFill>
                  <a:srgbClr val="FFFFFF"/>
                </a:solidFill>
              </a:rPr>
              <a:t>S</a:t>
            </a:r>
            <a:r>
              <a:rPr b="1" dirty="0" i="1" lang="en-US" u="sng" smtClean="0">
                <a:solidFill>
                  <a:srgbClr val="FFFFFF"/>
                </a:solidFill>
              </a:rPr>
              <a:t>leep </a:t>
            </a:r>
            <a:r>
              <a:rPr b="1" dirty="0" i="1" lang="en-US" u="sng">
                <a:solidFill>
                  <a:srgbClr val="FFFFFF"/>
                </a:solidFill>
              </a:rPr>
              <a:t>A</a:t>
            </a:r>
            <a:r>
              <a:rPr b="1" dirty="0" i="1" lang="en-US" u="sng" smtClean="0">
                <a:solidFill>
                  <a:srgbClr val="FFFFFF"/>
                </a:solidFill>
              </a:rPr>
              <a:t>pnea </a:t>
            </a:r>
            <a:r>
              <a:rPr b="1" dirty="0" i="1" lang="en-US" u="sng">
                <a:solidFill>
                  <a:srgbClr val="FFFFFF"/>
                </a:solidFill>
              </a:rPr>
              <a:t>H</a:t>
            </a:r>
            <a:r>
              <a:rPr b="1" dirty="0" i="1" lang="en-US" u="sng" smtClean="0">
                <a:solidFill>
                  <a:srgbClr val="FFFFFF"/>
                </a:solidFill>
              </a:rPr>
              <a:t>ypopnea</a:t>
            </a:r>
            <a:r>
              <a:rPr b="1" dirty="0" i="1" lang="en-US" u="sng" smtClean="0">
                <a:solidFill>
                  <a:srgbClr val="FFFFFF"/>
                </a:solidFill>
              </a:rPr>
              <a:t>:</a:t>
            </a:r>
            <a:r>
              <a:rPr b="1" dirty="0" i="1" lang="en-US" u="sng" smtClean="0">
                <a:solidFill>
                  <a:srgbClr val="FFFFFF"/>
                </a:solidFill>
              </a:rPr>
              <a:t>-</a:t>
            </a:r>
            <a:r>
              <a:rPr b="1" dirty="0" i="1" lang="en-US" u="sng">
                <a:solidFill>
                  <a:srgbClr val="FFFFFF"/>
                </a:solidFill>
              </a:rPr>
              <a:t/>
            </a:r>
            <a:br>
              <a:rPr b="1" dirty="0" i="1" lang="en-US" u="sng">
                <a:solidFill>
                  <a:srgbClr val="FFFFFF"/>
                </a:solidFill>
              </a:rPr>
            </a:br>
            <a:endParaRPr b="1" dirty="0" i="1" lang="en-US" u="sng">
              <a:solidFill>
                <a:srgbClr val="FFFFFF"/>
              </a:solidFill>
              <a:latin typeface="Andalus" panose="02020603050405020304" pitchFamily="18" charset="-78"/>
              <a:cs typeface="Andalus" panose="02020603050405020304" pitchFamily="18" charset="-78"/>
            </a:endParaRPr>
          </a:p>
        </p:txBody>
      </p:sp>
      <p:sp>
        <p:nvSpPr>
          <p:cNvPr id="1048649" name="Content Placeholder 2"/>
          <p:cNvSpPr>
            <a:spLocks noGrp="1"/>
          </p:cNvSpPr>
          <p:nvPr>
            <p:ph idx="1"/>
          </p:nvPr>
        </p:nvSpPr>
        <p:spPr>
          <a:xfrm>
            <a:off x="463640" y="2603500"/>
            <a:ext cx="11281892" cy="4157908"/>
          </a:xfrm>
          <a:solidFill>
            <a:srgbClr val="572B5C"/>
          </a:solidFill>
        </p:spPr>
        <p:txBody>
          <a:bodyPr>
            <a:normAutofit fontScale="86235" lnSpcReduction="20000"/>
          </a:bodyPr>
          <a:p>
            <a:pPr indent="0" marL="0">
              <a:buNone/>
            </a:pPr>
            <a:r>
              <a:rPr b="1" dirty="0" sz="2906" i="1" lang="en-US" u="sng">
                <a:solidFill>
                  <a:srgbClr val="FFFFFF"/>
                </a:solidFill>
              </a:rPr>
              <a:t>Diagnostic </a:t>
            </a:r>
            <a:r>
              <a:rPr b="1" dirty="0" sz="2906" i="1" lang="en-US" u="sng" smtClean="0">
                <a:solidFill>
                  <a:srgbClr val="FFFFFF"/>
                </a:solidFill>
              </a:rPr>
              <a:t>criteria</a:t>
            </a:r>
            <a:r>
              <a:rPr b="1" dirty="0" sz="2906" i="1" lang="en-US" u="sng" smtClean="0">
                <a:solidFill>
                  <a:srgbClr val="FFFFFF"/>
                </a:solidFill>
              </a:rPr>
              <a:t>:</a:t>
            </a:r>
            <a:r>
              <a:rPr b="1" dirty="0" sz="2906" i="1" lang="en-US" u="sng" smtClean="0">
                <a:solidFill>
                  <a:srgbClr val="FFFFFF"/>
                </a:solidFill>
              </a:rPr>
              <a:t>-</a:t>
            </a:r>
            <a:endParaRPr b="1" dirty="0" sz="2906" i="1" lang="en-US" u="sng" smtClean="0">
              <a:solidFill>
                <a:srgbClr val="FFFFFF"/>
              </a:solidFill>
            </a:endParaRPr>
          </a:p>
          <a:p>
            <a:pPr indent="0" lvl="0" marL="0">
              <a:buNone/>
            </a:pPr>
            <a:r>
              <a:rPr dirty="0" sz="3043" lang="en-US">
                <a:solidFill>
                  <a:schemeClr val="bg1"/>
                </a:solidFill>
              </a:rPr>
              <a:t>1</a:t>
            </a:r>
            <a:r>
              <a:rPr dirty="0" sz="3043" lang="en-US" smtClean="0">
                <a:solidFill>
                  <a:schemeClr val="bg1"/>
                </a:solidFill>
              </a:rPr>
              <a:t>	Evidence </a:t>
            </a:r>
            <a:r>
              <a:rPr dirty="0" sz="3043" lang="en-US">
                <a:solidFill>
                  <a:schemeClr val="bg1"/>
                </a:solidFill>
              </a:rPr>
              <a:t>by polysomnography of at least five obstructive apneas or hypopneas per hour of </a:t>
            </a:r>
            <a:r>
              <a:rPr dirty="0" sz="3043" lang="en-US" smtClean="0">
                <a:solidFill>
                  <a:schemeClr val="bg1"/>
                </a:solidFill>
              </a:rPr>
              <a:t>	sleep </a:t>
            </a:r>
            <a:r>
              <a:rPr dirty="0" sz="3043" lang="en-US">
                <a:solidFill>
                  <a:schemeClr val="bg1"/>
                </a:solidFill>
              </a:rPr>
              <a:t>and either of the following sleep symptoms</a:t>
            </a:r>
            <a:endParaRPr dirty="0" sz="3043" lang="en-US">
              <a:solidFill>
                <a:schemeClr val="bg1"/>
              </a:solidFill>
            </a:endParaRPr>
          </a:p>
          <a:p>
            <a:pPr indent="0" lvl="2" marL="914400">
              <a:buNone/>
            </a:pPr>
            <a:r>
              <a:rPr dirty="0" sz="3043" lang="en-US" smtClean="0">
                <a:solidFill>
                  <a:schemeClr val="bg1"/>
                </a:solidFill>
              </a:rPr>
              <a:t>I )	Nocturnal </a:t>
            </a:r>
            <a:r>
              <a:rPr dirty="0" sz="3043" lang="en-US">
                <a:solidFill>
                  <a:schemeClr val="bg1"/>
                </a:solidFill>
              </a:rPr>
              <a:t>breathing disturbance: snoring, snorting or breathing pauses during sleep</a:t>
            </a:r>
            <a:endParaRPr dirty="0" sz="3043" lang="en-US">
              <a:solidFill>
                <a:schemeClr val="bg1"/>
              </a:solidFill>
            </a:endParaRPr>
          </a:p>
          <a:p>
            <a:pPr indent="0" lvl="2" marL="914400">
              <a:buNone/>
            </a:pPr>
            <a:r>
              <a:rPr dirty="0" sz="3043" lang="en-US" smtClean="0">
                <a:solidFill>
                  <a:schemeClr val="bg1"/>
                </a:solidFill>
              </a:rPr>
              <a:t>II )	Daytime </a:t>
            </a:r>
            <a:r>
              <a:rPr dirty="0" sz="3043" lang="en-US">
                <a:solidFill>
                  <a:schemeClr val="bg1"/>
                </a:solidFill>
              </a:rPr>
              <a:t>sleepiness fatigue, or unrefreshing sleep despite sufficient opportunities to </a:t>
            </a:r>
            <a:r>
              <a:rPr dirty="0" sz="3043" lang="en-US" smtClean="0">
                <a:solidFill>
                  <a:schemeClr val="bg1"/>
                </a:solidFill>
              </a:rPr>
              <a:t>	sleep </a:t>
            </a:r>
            <a:r>
              <a:rPr dirty="0" sz="3043" lang="en-US">
                <a:solidFill>
                  <a:schemeClr val="bg1"/>
                </a:solidFill>
              </a:rPr>
              <a:t>that is not better </a:t>
            </a:r>
            <a:r>
              <a:rPr dirty="0" sz="3043" lang="en-US" smtClean="0">
                <a:solidFill>
                  <a:schemeClr val="bg1"/>
                </a:solidFill>
              </a:rPr>
              <a:t>	explained </a:t>
            </a:r>
            <a:r>
              <a:rPr dirty="0" sz="3043" lang="en-US">
                <a:solidFill>
                  <a:schemeClr val="bg1"/>
                </a:solidFill>
              </a:rPr>
              <a:t>by another mental disorders (including a sleep </a:t>
            </a:r>
            <a:r>
              <a:rPr dirty="0" sz="3043" lang="en-US" smtClean="0">
                <a:solidFill>
                  <a:schemeClr val="bg1"/>
                </a:solidFill>
              </a:rPr>
              <a:t>	disorders</a:t>
            </a:r>
            <a:r>
              <a:rPr dirty="0" sz="3043" lang="en-US">
                <a:solidFill>
                  <a:schemeClr val="bg1"/>
                </a:solidFill>
              </a:rPr>
              <a:t>) and is not attributable to another medical </a:t>
            </a:r>
            <a:r>
              <a:rPr dirty="0" sz="3043" lang="en-US" smtClean="0">
                <a:solidFill>
                  <a:schemeClr val="bg1"/>
                </a:solidFill>
              </a:rPr>
              <a:t>	condition </a:t>
            </a:r>
            <a:endParaRPr dirty="0" sz="3043" lang="en-US">
              <a:solidFill>
                <a:schemeClr val="bg1"/>
              </a:solidFill>
            </a:endParaRPr>
          </a:p>
          <a:p>
            <a:pPr indent="0" marL="0">
              <a:buNone/>
            </a:pPr>
            <a:r>
              <a:rPr dirty="0" sz="3043" lang="en-US" smtClean="0">
                <a:solidFill>
                  <a:schemeClr val="bg1"/>
                </a:solidFill>
              </a:rPr>
              <a:t>2	Evidence </a:t>
            </a:r>
            <a:r>
              <a:rPr dirty="0" sz="3043" lang="en-US">
                <a:solidFill>
                  <a:schemeClr val="bg1"/>
                </a:solidFill>
              </a:rPr>
              <a:t>by polysomnography of fifteen or more obstructive apneas and or hypopneas per </a:t>
            </a:r>
            <a:r>
              <a:rPr dirty="0" sz="3043" lang="en-US" smtClean="0">
                <a:solidFill>
                  <a:schemeClr val="bg1"/>
                </a:solidFill>
              </a:rPr>
              <a:t>	hour </a:t>
            </a:r>
            <a:r>
              <a:rPr dirty="0" sz="3043" lang="en-US">
                <a:solidFill>
                  <a:schemeClr val="bg1"/>
                </a:solidFill>
              </a:rPr>
              <a:t>of sleep regardless of accompanying symptoms</a:t>
            </a:r>
            <a:endParaRPr dirty="0" sz="3043" lang="en-US">
              <a:solidFill>
                <a:schemeClr val="bg1"/>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01" name=""/>
        <p:cNvGrpSpPr/>
        <p:nvPr/>
      </p:nvGrpSpPr>
      <p:grpSpPr>
        <a:xfrm>
          <a:off x="0" y="0"/>
          <a:ext cx="0" cy="0"/>
          <a:chOff x="0" y="0"/>
          <a:chExt cx="0" cy="0"/>
        </a:xfrm>
      </p:grpSpPr>
      <p:sp>
        <p:nvSpPr>
          <p:cNvPr id="1048608" name="Title 1"/>
          <p:cNvSpPr>
            <a:spLocks noGrp="1"/>
          </p:cNvSpPr>
          <p:nvPr>
            <p:ph type="ctrTitle"/>
          </p:nvPr>
        </p:nvSpPr>
        <p:spPr>
          <a:xfrm>
            <a:off x="1628087" y="553737"/>
            <a:ext cx="8757634" cy="1644197"/>
          </a:xfrm>
          <a:ln w="76200">
            <a:noFill/>
          </a:ln>
        </p:spPr>
        <p:txBody>
          <a:bodyPr anchor="ctr"/>
          <a:p>
            <a:pPr algn="ctr"/>
            <a:r>
              <a:rPr b="1" dirty="0" i="1" lang="en-US" u="sng">
                <a:solidFill>
                  <a:srgbClr val="FFFFFF"/>
                </a:solidFill>
                <a:latin typeface="Andalus" panose="02020603050405020304" pitchFamily="18" charset="-78"/>
                <a:cs typeface="Andalus" panose="02020603050405020304" pitchFamily="18" charset="-78"/>
              </a:rPr>
              <a:t>Types </a:t>
            </a:r>
            <a:r>
              <a:rPr b="1" dirty="0" i="1" lang="en-US" u="sng" smtClean="0">
                <a:solidFill>
                  <a:srgbClr val="FFFFFF"/>
                </a:solidFill>
                <a:latin typeface="Andalus" panose="02020603050405020304" pitchFamily="18" charset="-78"/>
                <a:cs typeface="Andalus" panose="02020603050405020304" pitchFamily="18" charset="-78"/>
              </a:rPr>
              <a:t>Sleep-Wake </a:t>
            </a:r>
            <a:r>
              <a:rPr b="1" dirty="0" i="1" lang="en-US" u="sng">
                <a:solidFill>
                  <a:srgbClr val="FFFFFF"/>
                </a:solidFill>
                <a:latin typeface="Andalus" panose="02020603050405020304" pitchFamily="18" charset="-78"/>
                <a:cs typeface="Andalus" panose="02020603050405020304" pitchFamily="18" charset="-78"/>
              </a:rPr>
              <a:t>Disorders</a:t>
            </a:r>
            <a:r>
              <a:rPr b="1" dirty="0" i="1" lang="en-US" u="sng">
                <a:solidFill>
                  <a:srgbClr val="FFFFFF"/>
                </a:solidFill>
                <a:latin typeface="Andalus" panose="02020603050405020304" pitchFamily="18" charset="-78"/>
                <a:cs typeface="Andalus" panose="02020603050405020304" pitchFamily="18" charset="-78"/>
              </a:rPr>
              <a:t>:</a:t>
            </a:r>
            <a:r>
              <a:rPr b="1" dirty="0" i="1" lang="en-US" u="sng">
                <a:solidFill>
                  <a:srgbClr val="FFFFFF"/>
                </a:solidFill>
                <a:latin typeface="Andalus" panose="02020603050405020304" pitchFamily="18" charset="-78"/>
                <a:cs typeface="Andalus" panose="02020603050405020304" pitchFamily="18" charset="-78"/>
              </a:rPr>
              <a:t>-</a:t>
            </a:r>
            <a:endParaRPr b="1" dirty="0" i="1" lang="en-US" u="sng">
              <a:solidFill>
                <a:srgbClr val="FFFFFF"/>
              </a:solidFill>
              <a:latin typeface="Andalus" panose="02020603050405020304" pitchFamily="18" charset="-78"/>
              <a:cs typeface="Andalus" panose="02020603050405020304" pitchFamily="18" charset="-78"/>
            </a:endParaRPr>
          </a:p>
        </p:txBody>
      </p:sp>
      <p:graphicFrame>
        <p:nvGraphicFramePr>
          <p:cNvPr id="4194304" name="Diagram 3"/>
          <p:cNvGraphicFramePr>
            <a:graphicFrameLocks/>
          </p:cNvGraphicFramePr>
          <p:nvPr/>
        </p:nvGraphicFramePr>
        <p:xfrm>
          <a:off x="942535" y="2267112"/>
          <a:ext cx="10128739" cy="3655386"/>
        </p:xfrm>
        <a:graphic>
          <a:graphicData uri="http://schemas.openxmlformats.org/drawingml/2006/diagram">
            <dgm:relIds xmlns:dgm="http://schemas.openxmlformats.org/drawingml/2006/diagram" xmlns:r="http://schemas.openxmlformats.org/officeDocument/2006/relationships" r:dm="rId2" r:lo="rId1" r:qs="rId5" r:cs="rId4"/>
          </a:graphicData>
        </a:graphic>
      </p:graphicFrame>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33" name=""/>
        <p:cNvGrpSpPr/>
        <p:nvPr/>
      </p:nvGrpSpPr>
      <p:grpSpPr>
        <a:xfrm>
          <a:off x="0" y="0"/>
          <a:ext cx="0" cy="0"/>
          <a:chOff x="0" y="0"/>
          <a:chExt cx="0" cy="0"/>
        </a:xfrm>
      </p:grpSpPr>
      <p:pic>
        <p:nvPicPr>
          <p:cNvPr id="2097157" name="Picture 3"/>
          <p:cNvPicPr>
            <a:picLocks noChangeAspect="1"/>
          </p:cNvPicPr>
          <p:nvPr/>
        </p:nvPicPr>
        <p:blipFill>
          <a:blip xmlns:r="http://schemas.openxmlformats.org/officeDocument/2006/relationships" r:embed="rId1"/>
          <a:stretch>
            <a:fillRect/>
          </a:stretch>
        </p:blipFill>
        <p:spPr>
          <a:xfrm>
            <a:off x="3952875" y="466725"/>
            <a:ext cx="4286250" cy="5924550"/>
          </a:xfrm>
          <a:prstGeom prst="roundRect">
            <a:avLst>
              <a:gd name="adj" fmla="val 4167"/>
            </a:avLst>
          </a:prstGeom>
          <a:solidFill>
            <a:srgbClr val="FFFFFF"/>
          </a:solidFill>
          <a:ln w="76200" cap="sq">
            <a:solidFill>
              <a:srgbClr val="292929"/>
            </a:solidFill>
            <a:miter lim="800000"/>
          </a:ln>
          <a:effectLst>
            <a:reflection algn="bl" blurRad="12700" dir="5400000" dist="5000" endPos="28000" rotWithShape="0" stA="28000" sy="-100000"/>
          </a:effectLst>
          <a:scene3d>
            <a:camera prst="orthographicFront"/>
            <a:lightRig dir="t" rig="threePt">
              <a:rot lat="0" lon="0" rev="2700000"/>
            </a:lightRig>
          </a:scene3d>
          <a:sp3d>
            <a:bevelT h="38100"/>
            <a:contourClr>
              <a:srgbClr val="C0C0C0"/>
            </a:contourClr>
          </a:sp3d>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34" name=""/>
        <p:cNvGrpSpPr/>
        <p:nvPr/>
      </p:nvGrpSpPr>
      <p:grpSpPr>
        <a:xfrm>
          <a:off x="0" y="0"/>
          <a:ext cx="0" cy="0"/>
          <a:chOff x="0" y="0"/>
          <a:chExt cx="0" cy="0"/>
        </a:xfrm>
      </p:grpSpPr>
      <p:sp>
        <p:nvSpPr>
          <p:cNvPr id="1048650" name="TextBox 2"/>
          <p:cNvSpPr txBox="1"/>
          <p:nvPr/>
        </p:nvSpPr>
        <p:spPr>
          <a:xfrm>
            <a:off x="104929" y="1105768"/>
            <a:ext cx="11932171" cy="5666740"/>
          </a:xfrm>
          <a:prstGeom prst="rect"/>
          <a:solidFill>
            <a:srgbClr val="572B5C"/>
          </a:solidFill>
        </p:spPr>
        <p:txBody>
          <a:bodyPr rtlCol="0" wrap="square">
            <a:spAutoFit/>
          </a:bodyPr>
          <a:p>
            <a:pPr algn="ctr"/>
            <a:r>
              <a:rPr b="1" dirty="0" sz="3200" i="1" lang="en-US" u="sng">
                <a:solidFill>
                  <a:srgbClr val="FFFFFF"/>
                </a:solidFill>
              </a:rPr>
              <a:t>Differential </a:t>
            </a:r>
            <a:r>
              <a:rPr b="1" dirty="0" sz="3200" i="1" lang="en-US" u="sng" smtClean="0">
                <a:solidFill>
                  <a:srgbClr val="FFFFFF"/>
                </a:solidFill>
              </a:rPr>
              <a:t>Diagnosis</a:t>
            </a:r>
            <a:r>
              <a:rPr b="1" dirty="0" sz="3200" i="1" lang="en-US" u="sng" smtClean="0">
                <a:solidFill>
                  <a:srgbClr val="FFFFFF"/>
                </a:solidFill>
              </a:rPr>
              <a:t>:</a:t>
            </a:r>
            <a:r>
              <a:rPr b="1" dirty="0" sz="3200" i="1" lang="en-US" u="sng" smtClean="0">
                <a:solidFill>
                  <a:srgbClr val="FFFFFF"/>
                </a:solidFill>
              </a:rPr>
              <a:t>-</a:t>
            </a:r>
            <a:endParaRPr b="1" dirty="0" sz="3200" i="1" lang="en-US" u="sng" smtClean="0">
              <a:solidFill>
                <a:srgbClr val="FFFFFF"/>
              </a:solidFill>
            </a:endParaRPr>
          </a:p>
          <a:p>
            <a:endParaRPr dirty="0" sz="3200" lang="en-US">
              <a:solidFill>
                <a:schemeClr val="bg1"/>
              </a:solidFill>
            </a:endParaRPr>
          </a:p>
          <a:p>
            <a:r>
              <a:rPr b="1" dirty="0" sz="2800" i="1" lang="en-US" u="sng">
                <a:solidFill>
                  <a:srgbClr val="FFFFFF"/>
                </a:solidFill>
              </a:rPr>
              <a:t>Primary snoring and other sleep disorders</a:t>
            </a:r>
            <a:r>
              <a:rPr b="1" dirty="0" sz="2800" i="1" lang="en-US" u="sng">
                <a:solidFill>
                  <a:srgbClr val="FFFFFF"/>
                </a:solidFill>
              </a:rPr>
              <a:t>:</a:t>
            </a:r>
            <a:r>
              <a:rPr b="1" dirty="0" sz="2800" i="1" lang="en-US" u="sng">
                <a:solidFill>
                  <a:srgbClr val="FFFFFF"/>
                </a:solidFill>
              </a:rPr>
              <a:t>-</a:t>
            </a:r>
            <a:r>
              <a:rPr b="1" dirty="0" sz="2800" i="1" lang="en-US" u="sng">
                <a:solidFill>
                  <a:srgbClr val="FFFFFF"/>
                </a:solidFill>
              </a:rPr>
              <a:t> </a:t>
            </a:r>
            <a:endParaRPr b="1" dirty="0" sz="2800" i="1" lang="en-US" u="sng">
              <a:solidFill>
                <a:srgbClr val="FFFFFF"/>
              </a:solidFill>
            </a:endParaRPr>
          </a:p>
          <a:p>
            <a:r>
              <a:rPr dirty="0" sz="2800" lang="en-US">
                <a:solidFill>
                  <a:schemeClr val="bg1"/>
                </a:solidFill>
              </a:rPr>
              <a:t>Individuals with obstructive sleep apnea</a:t>
            </a:r>
            <a:endParaRPr dirty="0" sz="2800" lang="en-US">
              <a:solidFill>
                <a:schemeClr val="bg1"/>
              </a:solidFill>
            </a:endParaRPr>
          </a:p>
          <a:p>
            <a:r>
              <a:rPr dirty="0" sz="2800" lang="en-US">
                <a:solidFill>
                  <a:schemeClr val="bg1"/>
                </a:solidFill>
              </a:rPr>
              <a:t>hypopnea must be differentiated from individuals with primary </a:t>
            </a:r>
            <a:r>
              <a:rPr dirty="0" sz="2800" lang="en-US" smtClean="0">
                <a:solidFill>
                  <a:schemeClr val="bg1"/>
                </a:solidFill>
              </a:rPr>
              <a:t>snoring</a:t>
            </a:r>
            <a:endParaRPr dirty="0" sz="2800" lang="en-US" smtClean="0">
              <a:solidFill>
                <a:schemeClr val="bg1"/>
              </a:solidFill>
            </a:endParaRPr>
          </a:p>
          <a:p>
            <a:r>
              <a:rPr b="1" dirty="0" sz="2800" i="1" lang="en-US" u="sng">
                <a:solidFill>
                  <a:srgbClr val="FFFFFF"/>
                </a:solidFill>
              </a:rPr>
              <a:t>Insomnia disorder</a:t>
            </a:r>
            <a:r>
              <a:rPr b="1" dirty="0" sz="2800" i="1" lang="en-US" u="sng">
                <a:solidFill>
                  <a:srgbClr val="FFFFFF"/>
                </a:solidFill>
              </a:rPr>
              <a:t>:</a:t>
            </a:r>
            <a:r>
              <a:rPr b="1" dirty="0" sz="2800" i="1" lang="en-US" u="sng">
                <a:solidFill>
                  <a:srgbClr val="FFFFFF"/>
                </a:solidFill>
              </a:rPr>
              <a:t>-</a:t>
            </a:r>
            <a:endParaRPr b="1" dirty="0" sz="2800" i="1" lang="en-US" u="sng">
              <a:solidFill>
                <a:srgbClr val="FFFFFF"/>
              </a:solidFill>
            </a:endParaRPr>
          </a:p>
          <a:p>
            <a:r>
              <a:rPr dirty="0" sz="2800" lang="en-US">
                <a:solidFill>
                  <a:srgbClr val="92D050"/>
                </a:solidFill>
              </a:rPr>
              <a:t> </a:t>
            </a:r>
            <a:r>
              <a:rPr dirty="0" sz="2800" lang="en-US">
                <a:solidFill>
                  <a:schemeClr val="bg1"/>
                </a:solidFill>
              </a:rPr>
              <a:t>For individuals complaining of difficulty initiating or maintaining</a:t>
            </a:r>
            <a:endParaRPr dirty="0" sz="2800" lang="en-US">
              <a:solidFill>
                <a:schemeClr val="bg1"/>
              </a:solidFill>
            </a:endParaRPr>
          </a:p>
          <a:p>
            <a:r>
              <a:rPr dirty="0" sz="2800" lang="en-US">
                <a:solidFill>
                  <a:schemeClr val="bg1"/>
                </a:solidFill>
              </a:rPr>
              <a:t>sleep or early-moming awakenings, insomnia disorder can be differentiated from obstructive sleep apnea </a:t>
            </a:r>
            <a:r>
              <a:rPr dirty="0" sz="2800" lang="en-US" smtClean="0">
                <a:solidFill>
                  <a:schemeClr val="bg1"/>
                </a:solidFill>
              </a:rPr>
              <a:t>hypopnea</a:t>
            </a:r>
            <a:endParaRPr dirty="0" sz="2800" lang="en-US" smtClean="0">
              <a:solidFill>
                <a:schemeClr val="bg1"/>
              </a:solidFill>
            </a:endParaRPr>
          </a:p>
          <a:p>
            <a:r>
              <a:rPr b="1" dirty="0" sz="2800" i="1" lang="en-US" u="sng">
                <a:solidFill>
                  <a:srgbClr val="FFFFFF"/>
                </a:solidFill>
              </a:rPr>
              <a:t>Panic attacks</a:t>
            </a:r>
            <a:r>
              <a:rPr b="1" dirty="0" sz="2800" i="1" lang="en-US" u="sng">
                <a:solidFill>
                  <a:srgbClr val="FFFFFF"/>
                </a:solidFill>
              </a:rPr>
              <a:t>:</a:t>
            </a:r>
            <a:r>
              <a:rPr b="1" dirty="0" sz="2800" i="1" lang="en-US" u="sng">
                <a:solidFill>
                  <a:srgbClr val="FFFFFF"/>
                </a:solidFill>
              </a:rPr>
              <a:t>-</a:t>
            </a:r>
            <a:endParaRPr b="1" dirty="0" sz="2800" i="1" lang="en-US" u="sng">
              <a:solidFill>
                <a:srgbClr val="FFFFFF"/>
              </a:solidFill>
            </a:endParaRPr>
          </a:p>
          <a:p>
            <a:r>
              <a:rPr dirty="0" sz="2800" lang="en-US">
                <a:solidFill>
                  <a:srgbClr val="92D050"/>
                </a:solidFill>
              </a:rPr>
              <a:t> </a:t>
            </a:r>
            <a:r>
              <a:rPr dirty="0" sz="2800" lang="en-US">
                <a:solidFill>
                  <a:schemeClr val="bg1"/>
                </a:solidFill>
              </a:rPr>
              <a:t>Nocturnal panic attacks may include symptoms of gasping or choking</a:t>
            </a:r>
            <a:endParaRPr dirty="0" sz="2800" lang="en-US">
              <a:solidFill>
                <a:schemeClr val="bg1"/>
              </a:solidFill>
            </a:endParaRPr>
          </a:p>
          <a:p>
            <a:r>
              <a:rPr dirty="0" sz="2800" lang="en-US">
                <a:solidFill>
                  <a:schemeClr val="bg1"/>
                </a:solidFill>
              </a:rPr>
              <a:t>during sleep that may be difficult to distinguish clinically from obstructive sleep apnea hypopnea</a:t>
            </a:r>
            <a:r>
              <a:rPr dirty="0" sz="2800" lang="en-US" smtClean="0">
                <a:solidFill>
                  <a:schemeClr val="bg1"/>
                </a:solidFill>
              </a:rPr>
              <a:t>.</a:t>
            </a:r>
            <a:endParaRPr dirty="0" sz="2800" lang="en-US"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35" name=""/>
        <p:cNvGrpSpPr/>
        <p:nvPr/>
      </p:nvGrpSpPr>
      <p:grpSpPr>
        <a:xfrm>
          <a:off x="0" y="0"/>
          <a:ext cx="0" cy="0"/>
          <a:chOff x="0" y="0"/>
          <a:chExt cx="0" cy="0"/>
        </a:xfrm>
      </p:grpSpPr>
      <p:sp>
        <p:nvSpPr>
          <p:cNvPr id="1048651" name=""/>
          <p:cNvSpPr txBox="1"/>
          <p:nvPr/>
        </p:nvSpPr>
        <p:spPr>
          <a:xfrm>
            <a:off x="627625" y="696041"/>
            <a:ext cx="10842506" cy="5361940"/>
          </a:xfrm>
          <a:prstGeom prst="rect"/>
        </p:spPr>
        <p:txBody>
          <a:bodyPr rtlCol="0" wrap="square">
            <a:spAutoFit/>
          </a:bodyPr>
          <a:p>
            <a:r>
              <a:rPr b="1" dirty="0" sz="3000" i="1" lang="en-US" u="sng">
                <a:solidFill>
                  <a:srgbClr val="FFFFFF"/>
                </a:solidFill>
              </a:rPr>
              <a:t>Attention-deficit/hyperactivity disorder</a:t>
            </a:r>
            <a:r>
              <a:rPr b="1" dirty="0" sz="3000" i="1" lang="en-US" u="sng">
                <a:solidFill>
                  <a:srgbClr val="FFFFFF"/>
                </a:solidFill>
              </a:rPr>
              <a:t>:</a:t>
            </a:r>
            <a:r>
              <a:rPr b="1" dirty="0" sz="3000" i="1" lang="en-US" u="sng">
                <a:solidFill>
                  <a:srgbClr val="FFFFFF"/>
                </a:solidFill>
              </a:rPr>
              <a:t>-</a:t>
            </a:r>
            <a:r>
              <a:rPr b="1" dirty="0" sz="3000" i="1" lang="en-US" u="sng">
                <a:solidFill>
                  <a:srgbClr val="FFFFFF"/>
                </a:solidFill>
              </a:rPr>
              <a:t> </a:t>
            </a:r>
            <a:r>
              <a:rPr b="1" dirty="0" sz="3000" i="1" lang="en-US" u="sng">
                <a:solidFill>
                  <a:srgbClr val="FFFFFF"/>
                </a:solidFill>
              </a:rPr>
              <a:t> </a:t>
            </a:r>
            <a:endParaRPr b="1" dirty="0" sz="3000" i="1" lang="en-US" u="sng" smtClean="0">
              <a:solidFill>
                <a:srgbClr val="FFFFFF"/>
              </a:solidFill>
            </a:endParaRPr>
          </a:p>
          <a:p>
            <a:r>
              <a:rPr dirty="0" sz="2800" lang="en-US">
                <a:solidFill>
                  <a:schemeClr val="bg1"/>
                </a:solidFill>
              </a:rPr>
              <a:t>Attention-defidt/hyperactivity disorder in children may include symptoms of inattention, academic impairment, hyperactivity, and internalizing behaviors, all of which may also be symptoms of childhood obstructive </a:t>
            </a:r>
            <a:r>
              <a:rPr dirty="0" sz="2800" lang="en-US" smtClean="0">
                <a:solidFill>
                  <a:schemeClr val="bg1"/>
                </a:solidFill>
              </a:rPr>
              <a:t>sleep apnea </a:t>
            </a:r>
            <a:r>
              <a:rPr dirty="0" sz="2800" lang="en-US">
                <a:solidFill>
                  <a:schemeClr val="bg1"/>
                </a:solidFill>
              </a:rPr>
              <a:t>hypopnea. </a:t>
            </a:r>
            <a:endParaRPr dirty="0" sz="2800" lang="en-US" smtClean="0">
              <a:solidFill>
                <a:schemeClr val="bg1"/>
              </a:solidFill>
            </a:endParaRPr>
          </a:p>
          <a:p>
            <a:r>
              <a:rPr b="1" dirty="0" sz="2800" i="1" lang="en-US" u="sng">
                <a:solidFill>
                  <a:srgbClr val="FFFFFF"/>
                </a:solidFill>
              </a:rPr>
              <a:t>Substance/medication-induced insomnia or hypersomnia</a:t>
            </a:r>
            <a:r>
              <a:rPr b="1" dirty="0" sz="2800" i="1" lang="en-US" u="sng">
                <a:solidFill>
                  <a:schemeClr val="bg1"/>
                </a:solidFill>
              </a:rPr>
              <a:t>:</a:t>
            </a:r>
            <a:r>
              <a:rPr b="1" dirty="0" sz="2800" i="1" lang="en-US" u="sng">
                <a:solidFill>
                  <a:schemeClr val="bg1"/>
                </a:solidFill>
              </a:rPr>
              <a:t>-</a:t>
            </a:r>
            <a:r>
              <a:rPr b="1" dirty="0" sz="2800" i="1" lang="en-US" u="sng">
                <a:solidFill>
                  <a:schemeClr val="bg1"/>
                </a:solidFill>
              </a:rPr>
              <a:t> </a:t>
            </a:r>
            <a:endParaRPr dirty="0" sz="2800" lang="en-US" smtClean="0">
              <a:solidFill>
                <a:schemeClr val="bg1"/>
              </a:solidFill>
            </a:endParaRPr>
          </a:p>
          <a:p>
            <a:r>
              <a:rPr b="1" dirty="0" sz="2800" i="1" lang="en-US" u="sng">
                <a:solidFill>
                  <a:schemeClr val="bg1"/>
                </a:solidFill>
              </a:rPr>
              <a:t>Substance</a:t>
            </a:r>
            <a:r>
              <a:rPr dirty="0" sz="2800" lang="en-US">
                <a:solidFill>
                  <a:schemeClr val="bg1"/>
                </a:solidFill>
              </a:rPr>
              <a:t> use and </a:t>
            </a:r>
            <a:r>
              <a:rPr dirty="0" sz="2800" lang="en-US" smtClean="0">
                <a:solidFill>
                  <a:schemeClr val="bg1"/>
                </a:solidFill>
              </a:rPr>
              <a:t>substance withdrawal </a:t>
            </a:r>
            <a:r>
              <a:rPr dirty="0" sz="2800" lang="en-US">
                <a:solidFill>
                  <a:schemeClr val="bg1"/>
                </a:solidFill>
              </a:rPr>
              <a:t>(including medications) can produce insomnia or hypersomnia. A careful history is usually sufficient to identify the relevant substance/medication, and </a:t>
            </a:r>
            <a:r>
              <a:rPr dirty="0" sz="2800" lang="en-US" smtClean="0">
                <a:solidFill>
                  <a:schemeClr val="bg1"/>
                </a:solidFill>
              </a:rPr>
              <a:t>follow-up shows </a:t>
            </a:r>
            <a:r>
              <a:rPr dirty="0" sz="2800" lang="en-US">
                <a:solidFill>
                  <a:schemeClr val="bg1"/>
                </a:solidFill>
              </a:rPr>
              <a:t>improvement of the sleep disturbance after discontinuation of the substance/medication. In other cases, the use of a substance/medication</a:t>
            </a:r>
            <a:endParaRPr dirty="0" sz="2800" lang="en-US" smtClean="0">
              <a:solidFill>
                <a:schemeClr val="bg1"/>
              </a:solidFill>
            </a:endParaRPr>
          </a:p>
          <a:p>
            <a:endParaRPr dirty="0" sz="1600" lang="en-US">
              <a:solidFill>
                <a:schemeClr val="bg1"/>
              </a:solidFill>
            </a:endParaRPr>
          </a:p>
        </p:txBody>
      </p:sp>
    </p:spTree>
  </p:cSld>
  <p:clrMapOvr>
    <a:masterClrMapping/>
  </p:clrMapOvr>
  <p:transition spd="med">
    <p:fade thruBlk="0"/>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36" name=""/>
        <p:cNvGrpSpPr/>
        <p:nvPr/>
      </p:nvGrpSpPr>
      <p:grpSpPr>
        <a:xfrm>
          <a:off x="0" y="0"/>
          <a:ext cx="0" cy="0"/>
          <a:chOff x="0" y="0"/>
          <a:chExt cx="0" cy="0"/>
        </a:xfrm>
      </p:grpSpPr>
      <p:sp>
        <p:nvSpPr>
          <p:cNvPr id="1048652" name="Title 1"/>
          <p:cNvSpPr>
            <a:spLocks noGrp="1"/>
          </p:cNvSpPr>
          <p:nvPr>
            <p:ph type="title"/>
          </p:nvPr>
        </p:nvSpPr>
        <p:spPr/>
        <p:txBody>
          <a:bodyPr/>
          <a:p>
            <a:pPr algn="ctr"/>
            <a:r>
              <a:rPr dirty="0" lang="en-US" smtClean="0"/>
              <a:t/>
            </a:r>
            <a:br>
              <a:rPr dirty="0" lang="en-US" smtClean="0"/>
            </a:br>
            <a:r>
              <a:rPr b="1" dirty="0" i="1" lang="en-US" u="sng" smtClean="0">
                <a:solidFill>
                  <a:srgbClr val="FFFFFF"/>
                </a:solidFill>
              </a:rPr>
              <a:t>Central </a:t>
            </a:r>
            <a:r>
              <a:rPr b="1" dirty="0" i="1" lang="en-US" u="sng">
                <a:solidFill>
                  <a:srgbClr val="FFFFFF"/>
                </a:solidFill>
              </a:rPr>
              <a:t>sleep apnea</a:t>
            </a:r>
            <a:r>
              <a:rPr b="1" dirty="0" i="1" lang="en-US" u="sng">
                <a:solidFill>
                  <a:srgbClr val="FFFFFF"/>
                </a:solidFill>
              </a:rPr>
              <a:t>:</a:t>
            </a:r>
            <a:r>
              <a:rPr b="1" dirty="0" i="1" lang="en-US" u="sng">
                <a:solidFill>
                  <a:srgbClr val="FFFFFF"/>
                </a:solidFill>
              </a:rPr>
              <a:t>-</a:t>
            </a:r>
            <a:r>
              <a:rPr b="1" dirty="0" i="1" lang="en-US" u="sng">
                <a:solidFill>
                  <a:srgbClr val="FFFFFF"/>
                </a:solidFill>
              </a:rPr>
              <a:t/>
            </a:r>
            <a:br>
              <a:rPr b="1" dirty="0" i="1" lang="en-US" u="sng">
                <a:solidFill>
                  <a:srgbClr val="FFFFFF"/>
                </a:solidFill>
              </a:rPr>
            </a:br>
            <a:endParaRPr b="1" dirty="0" i="1" lang="en-US" u="sng">
              <a:solidFill>
                <a:srgbClr val="FFFFFF"/>
              </a:solidFill>
              <a:latin typeface="Andalus" panose="02020603050405020304" pitchFamily="18" charset="-78"/>
              <a:cs typeface="Andalus" panose="02020603050405020304" pitchFamily="18" charset="-78"/>
            </a:endParaRPr>
          </a:p>
        </p:txBody>
      </p:sp>
      <p:sp>
        <p:nvSpPr>
          <p:cNvPr id="1048653" name="Content Placeholder 2"/>
          <p:cNvSpPr>
            <a:spLocks noGrp="1"/>
          </p:cNvSpPr>
          <p:nvPr>
            <p:ph idx="1"/>
          </p:nvPr>
        </p:nvSpPr>
        <p:spPr>
          <a:xfrm>
            <a:off x="450762" y="2292439"/>
            <a:ext cx="11256134" cy="4468969"/>
          </a:xfrm>
          <a:solidFill>
            <a:srgbClr val="572B5C"/>
          </a:solidFill>
        </p:spPr>
        <p:txBody>
          <a:bodyPr>
            <a:normAutofit fontScale="89286" lnSpcReduction="20000"/>
          </a:bodyPr>
          <a:p>
            <a:pPr indent="0" marL="0">
              <a:buNone/>
            </a:pPr>
            <a:r>
              <a:rPr dirty="0" sz="2800" lang="en-US" smtClean="0">
                <a:latin typeface="Andalus" panose="02020603050405020304" pitchFamily="18" charset="-78"/>
                <a:cs typeface="Andalus" panose="02020603050405020304" pitchFamily="18" charset="-78"/>
              </a:rPr>
              <a:t>	</a:t>
            </a:r>
            <a:r>
              <a:rPr b="1" dirty="0" sz="4000" i="1" lang="en-US" u="sng" smtClean="0">
                <a:solidFill>
                  <a:srgbClr val="FFFFFF"/>
                </a:solidFill>
                <a:latin typeface="Andalus" panose="02020603050405020304" pitchFamily="18" charset="-78"/>
                <a:cs typeface="Andalus" panose="02020603050405020304" pitchFamily="18" charset="-78"/>
              </a:rPr>
              <a:t>Diagnostic Criteria</a:t>
            </a:r>
            <a:r>
              <a:rPr b="1" dirty="0" sz="4000" i="1" lang="en-US" u="sng" smtClean="0">
                <a:solidFill>
                  <a:srgbClr val="FFFFFF"/>
                </a:solidFill>
                <a:latin typeface="Andalus" panose="02020603050405020304" pitchFamily="18" charset="-78"/>
                <a:cs typeface="Andalus" panose="02020603050405020304" pitchFamily="18" charset="-78"/>
              </a:rPr>
              <a:t>:</a:t>
            </a:r>
            <a:r>
              <a:rPr b="1" dirty="0" sz="4000" i="1" lang="en-US" u="sng" smtClean="0">
                <a:solidFill>
                  <a:srgbClr val="FFFFFF"/>
                </a:solidFill>
                <a:latin typeface="Andalus" panose="02020603050405020304" pitchFamily="18" charset="-78"/>
                <a:cs typeface="Andalus" panose="02020603050405020304" pitchFamily="18" charset="-78"/>
              </a:rPr>
              <a:t>-</a:t>
            </a:r>
            <a:r>
              <a:rPr b="1" dirty="0" sz="4000" i="1" lang="en-US" u="sng" smtClean="0">
                <a:solidFill>
                  <a:srgbClr val="FFFFFF"/>
                </a:solidFill>
                <a:latin typeface="Andalus" panose="02020603050405020304" pitchFamily="18" charset="-78"/>
                <a:cs typeface="Andalus" panose="02020603050405020304" pitchFamily="18" charset="-78"/>
              </a:rPr>
              <a:t> </a:t>
            </a:r>
            <a:endParaRPr b="1" dirty="0" sz="2800" i="1" lang="en-US" u="sng" smtClean="0">
              <a:solidFill>
                <a:srgbClr val="FFFFFF"/>
              </a:solidFill>
              <a:latin typeface="Andalus" panose="02020603050405020304" pitchFamily="18" charset="-78"/>
              <a:cs typeface="Andalus" panose="02020603050405020304" pitchFamily="18" charset="-78"/>
            </a:endParaRPr>
          </a:p>
          <a:p>
            <a:pPr indent="0" lvl="0" marL="0">
              <a:buNone/>
            </a:pPr>
            <a:r>
              <a:rPr dirty="0" sz="5806" lang="en-US" smtClean="0">
                <a:solidFill>
                  <a:schemeClr val="bg1"/>
                </a:solidFill>
              </a:rPr>
              <a:t>A.		Evidence </a:t>
            </a:r>
            <a:r>
              <a:rPr dirty="0" sz="5806" lang="en-US" err="1">
                <a:solidFill>
                  <a:schemeClr val="bg1"/>
                </a:solidFill>
              </a:rPr>
              <a:t>polysmnography</a:t>
            </a:r>
            <a:r>
              <a:rPr dirty="0" sz="5806" lang="en-US">
                <a:solidFill>
                  <a:schemeClr val="bg1"/>
                </a:solidFill>
              </a:rPr>
              <a:t> of five or more central apneas </a:t>
            </a:r>
            <a:r>
              <a:rPr dirty="0" sz="5806" lang="en-US" smtClean="0">
                <a:solidFill>
                  <a:schemeClr val="bg1"/>
                </a:solidFill>
              </a:rPr>
              <a:t>	per </a:t>
            </a:r>
            <a:r>
              <a:rPr dirty="0" sz="5806" lang="en-US">
                <a:solidFill>
                  <a:schemeClr val="bg1"/>
                </a:solidFill>
              </a:rPr>
              <a:t>hour of sleep </a:t>
            </a:r>
            <a:endParaRPr dirty="0" sz="5806" lang="en-US">
              <a:solidFill>
                <a:schemeClr val="bg1"/>
              </a:solidFill>
            </a:endParaRPr>
          </a:p>
          <a:p>
            <a:pPr indent="0" marL="0">
              <a:buNone/>
            </a:pPr>
            <a:r>
              <a:rPr dirty="0" sz="5806" lang="en-US" smtClean="0">
                <a:solidFill>
                  <a:schemeClr val="bg1"/>
                </a:solidFill>
              </a:rPr>
              <a:t>B.		The </a:t>
            </a:r>
            <a:r>
              <a:rPr dirty="0" sz="5806" lang="en-US">
                <a:solidFill>
                  <a:schemeClr val="bg1"/>
                </a:solidFill>
              </a:rPr>
              <a:t>disorders is not better</a:t>
            </a:r>
            <a:r>
              <a:rPr dirty="0" sz="5806" lang="en-US">
                <a:solidFill>
                  <a:schemeClr val="bg1"/>
                </a:solidFill>
              </a:rPr>
              <a:t> </a:t>
            </a:r>
            <a:r>
              <a:rPr dirty="0" sz="5806" lang="en-US">
                <a:solidFill>
                  <a:schemeClr val="bg1"/>
                </a:solidFill>
              </a:rPr>
              <a:t>explained</a:t>
            </a:r>
            <a:r>
              <a:rPr dirty="0" sz="5806" lang="en-US">
                <a:solidFill>
                  <a:schemeClr val="bg1"/>
                </a:solidFill>
              </a:rPr>
              <a:t> by another current </a:t>
            </a:r>
            <a:r>
              <a:rPr dirty="0" sz="5806" lang="en-US" smtClean="0">
                <a:solidFill>
                  <a:schemeClr val="bg1"/>
                </a:solidFill>
              </a:rPr>
              <a:t>	sleep </a:t>
            </a:r>
            <a:r>
              <a:rPr dirty="0" sz="5806" lang="en-US">
                <a:solidFill>
                  <a:schemeClr val="bg1"/>
                </a:solidFill>
              </a:rPr>
              <a:t>disorders</a:t>
            </a:r>
            <a:endParaRPr dirty="0" sz="5806" lang="en-US" smtClean="0">
              <a:solidFill>
                <a:schemeClr val="bg1"/>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37" name=""/>
        <p:cNvGrpSpPr/>
        <p:nvPr/>
      </p:nvGrpSpPr>
      <p:grpSpPr>
        <a:xfrm>
          <a:off x="0" y="0"/>
          <a:ext cx="0" cy="0"/>
          <a:chOff x="0" y="0"/>
          <a:chExt cx="0" cy="0"/>
        </a:xfrm>
      </p:grpSpPr>
      <p:sp>
        <p:nvSpPr>
          <p:cNvPr id="1048654" name="TextBox 1"/>
          <p:cNvSpPr txBox="1"/>
          <p:nvPr/>
        </p:nvSpPr>
        <p:spPr>
          <a:xfrm>
            <a:off x="182881" y="631336"/>
            <a:ext cx="11841480" cy="5857240"/>
          </a:xfrm>
          <a:prstGeom prst="rect"/>
          <a:solidFill>
            <a:srgbClr val="572B5C"/>
          </a:solidFill>
        </p:spPr>
        <p:txBody>
          <a:bodyPr rtlCol="0" wrap="square">
            <a:spAutoFit/>
          </a:bodyPr>
          <a:p>
            <a:pPr algn="ctr"/>
            <a:r>
              <a:rPr b="1" dirty="0" sz="3200" i="1" lang="en-US" u="sng">
                <a:solidFill>
                  <a:srgbClr val="FFFFFF"/>
                </a:solidFill>
              </a:rPr>
              <a:t>Differential </a:t>
            </a:r>
            <a:r>
              <a:rPr b="1" dirty="0" sz="3200" i="1" lang="en-US" u="sng" smtClean="0">
                <a:solidFill>
                  <a:srgbClr val="FFFFFF"/>
                </a:solidFill>
              </a:rPr>
              <a:t>Diagnosis</a:t>
            </a:r>
            <a:r>
              <a:rPr b="1" dirty="0" sz="3200" i="1" lang="en-US" u="sng" smtClean="0">
                <a:solidFill>
                  <a:srgbClr val="FFFFFF"/>
                </a:solidFill>
              </a:rPr>
              <a:t>:</a:t>
            </a:r>
            <a:r>
              <a:rPr b="1" dirty="0" sz="3200" i="1" lang="en-US" u="sng" smtClean="0">
                <a:solidFill>
                  <a:srgbClr val="FFFFFF"/>
                </a:solidFill>
              </a:rPr>
              <a:t>-</a:t>
            </a:r>
            <a:endParaRPr b="1" dirty="0" sz="3200" i="1" lang="en-US" u="sng" smtClean="0">
              <a:solidFill>
                <a:srgbClr val="FFFFFF"/>
              </a:solidFill>
            </a:endParaRPr>
          </a:p>
          <a:p>
            <a:pPr algn="ctr"/>
            <a:endParaRPr dirty="0" sz="3200" lang="en-US">
              <a:solidFill>
                <a:srgbClr val="92D050"/>
              </a:solidFill>
            </a:endParaRPr>
          </a:p>
          <a:p>
            <a:r>
              <a:rPr dirty="0" sz="2300" lang="en-US">
                <a:solidFill>
                  <a:schemeClr val="bg1"/>
                </a:solidFill>
              </a:rPr>
              <a:t>Idiopathic central sleep apnea must be distinguished from other breathing-related sleep</a:t>
            </a:r>
            <a:endParaRPr dirty="0" sz="2300" lang="en-US">
              <a:solidFill>
                <a:schemeClr val="bg1"/>
              </a:solidFill>
            </a:endParaRPr>
          </a:p>
          <a:p>
            <a:r>
              <a:rPr dirty="0" sz="2300" lang="en-US">
                <a:solidFill>
                  <a:schemeClr val="bg1"/>
                </a:solidFill>
              </a:rPr>
              <a:t>disorders, other sleep disorders, and medical conditions and mental disorders that cause</a:t>
            </a:r>
            <a:r>
              <a:rPr dirty="0" sz="2300" lang="en-US">
                <a:solidFill>
                  <a:schemeClr val="bg1"/>
                </a:solidFill>
              </a:rPr>
              <a:t> </a:t>
            </a:r>
            <a:r>
              <a:rPr dirty="0" sz="2300" lang="en-US">
                <a:solidFill>
                  <a:schemeClr val="bg1"/>
                </a:solidFill>
              </a:rPr>
              <a:t>sleep</a:t>
            </a:r>
            <a:r>
              <a:rPr dirty="0" sz="2300" lang="en-US">
                <a:solidFill>
                  <a:schemeClr val="bg1"/>
                </a:solidFill>
              </a:rPr>
              <a:t> fragmentation, sleepiness, and fatigue. This is achieved using polysomnography.</a:t>
            </a:r>
            <a:endParaRPr dirty="0" sz="2300" lang="en-US">
              <a:solidFill>
                <a:schemeClr val="bg1"/>
              </a:solidFill>
            </a:endParaRPr>
          </a:p>
          <a:p>
            <a:endParaRPr dirty="0" sz="2300" lang="en-US">
              <a:solidFill>
                <a:schemeClr val="bg1"/>
              </a:solidFill>
            </a:endParaRPr>
          </a:p>
          <a:p>
            <a:r>
              <a:rPr b="1" dirty="0" sz="2300" i="1" lang="en-US" u="sng">
                <a:solidFill>
                  <a:srgbClr val="FFFFFF"/>
                </a:solidFill>
              </a:rPr>
              <a:t>Other breathing-related sleep disorders and sleep disorders</a:t>
            </a:r>
            <a:r>
              <a:rPr b="1" dirty="0" sz="2300" i="1" lang="en-US" u="sng">
                <a:solidFill>
                  <a:schemeClr val="bg1"/>
                </a:solidFill>
              </a:rPr>
              <a:t>:</a:t>
            </a:r>
            <a:r>
              <a:rPr b="1" dirty="0" sz="2300" i="1" lang="en-US" u="sng">
                <a:solidFill>
                  <a:schemeClr val="bg1"/>
                </a:solidFill>
              </a:rPr>
              <a:t>-</a:t>
            </a:r>
            <a:endParaRPr altLang="en-US" sz="2300" lang="zh-CN"/>
          </a:p>
          <a:p>
            <a:r>
              <a:rPr b="1" dirty="0" sz="2300" i="1" lang="en-US" u="sng">
                <a:solidFill>
                  <a:schemeClr val="bg1"/>
                </a:solidFill>
              </a:rPr>
              <a:t> </a:t>
            </a:r>
            <a:r>
              <a:rPr b="1" dirty="0" sz="2300" i="1" lang="en-US" u="sng">
                <a:solidFill>
                  <a:schemeClr val="bg1"/>
                </a:solidFill>
              </a:rPr>
              <a:t> </a:t>
            </a:r>
            <a:endParaRPr altLang="en-US" sz="2300" lang="zh-CN"/>
          </a:p>
          <a:p>
            <a:r>
              <a:rPr b="1" dirty="0" sz="2300" i="1" lang="en-US" u="sng">
                <a:solidFill>
                  <a:schemeClr val="bg1"/>
                </a:solidFill>
              </a:rPr>
              <a:t>central</a:t>
            </a:r>
            <a:r>
              <a:rPr dirty="0" sz="2300" lang="en-US">
                <a:solidFill>
                  <a:schemeClr val="bg1"/>
                </a:solidFill>
              </a:rPr>
              <a:t> sleep apnea can</a:t>
            </a:r>
            <a:r>
              <a:rPr dirty="0" sz="2300" lang="en-US">
                <a:solidFill>
                  <a:schemeClr val="bg1"/>
                </a:solidFill>
              </a:rPr>
              <a:t> </a:t>
            </a:r>
            <a:r>
              <a:rPr dirty="0" sz="2300" lang="en-US">
                <a:solidFill>
                  <a:schemeClr val="bg1"/>
                </a:solidFill>
              </a:rPr>
              <a:t>b</a:t>
            </a:r>
            <a:r>
              <a:rPr dirty="0" sz="2300" lang="en-US">
                <a:solidFill>
                  <a:schemeClr val="bg1"/>
                </a:solidFill>
              </a:rPr>
              <a:t>e</a:t>
            </a:r>
            <a:r>
              <a:rPr dirty="0" sz="2300" lang="en-US">
                <a:solidFill>
                  <a:schemeClr val="bg1"/>
                </a:solidFill>
              </a:rPr>
              <a:t> distinguished from obstructive sleep apnea hypopnea by the presence of at least five</a:t>
            </a:r>
            <a:r>
              <a:rPr dirty="0" sz="2300" lang="en-US">
                <a:solidFill>
                  <a:schemeClr val="bg1"/>
                </a:solidFill>
              </a:rPr>
              <a:t> </a:t>
            </a:r>
            <a:r>
              <a:rPr dirty="0" sz="2300" lang="en-US">
                <a:solidFill>
                  <a:schemeClr val="bg1"/>
                </a:solidFill>
              </a:rPr>
              <a:t>central</a:t>
            </a:r>
            <a:r>
              <a:rPr dirty="0" sz="2300" lang="en-US">
                <a:solidFill>
                  <a:schemeClr val="bg1"/>
                </a:solidFill>
              </a:rPr>
              <a:t> apneas per hour of sleep. These conditions may co-occur, but central sleep apnea is</a:t>
            </a:r>
            <a:r>
              <a:rPr dirty="0" sz="2300" lang="en-US">
                <a:solidFill>
                  <a:schemeClr val="bg1"/>
                </a:solidFill>
              </a:rPr>
              <a:t> </a:t>
            </a:r>
            <a:r>
              <a:rPr dirty="0" sz="2300" lang="en-US">
                <a:solidFill>
                  <a:schemeClr val="bg1"/>
                </a:solidFill>
              </a:rPr>
              <a:t>considered</a:t>
            </a:r>
            <a:r>
              <a:rPr dirty="0" sz="2300" lang="en-US">
                <a:solidFill>
                  <a:schemeClr val="bg1"/>
                </a:solidFill>
              </a:rPr>
              <a:t> to predominate when the ratio of central to obstructive respiratory events exceeds 50%.</a:t>
            </a:r>
            <a:endParaRPr altLang="en-US" sz="2300" lang="zh-CN"/>
          </a:p>
          <a:p>
            <a:r>
              <a:rPr dirty="0" sz="2300" lang="en-US">
                <a:solidFill>
                  <a:schemeClr val="bg1"/>
                </a:solidFill>
              </a:rPr>
              <a:t>Cheyne-Stokes breathing can be distinguished from other mental disorders, including</a:t>
            </a:r>
            <a:endParaRPr dirty="0" sz="2300" lang="en-US">
              <a:solidFill>
                <a:schemeClr val="bg1"/>
              </a:solidFill>
            </a:endParaRPr>
          </a:p>
          <a:p>
            <a:r>
              <a:rPr dirty="0" sz="2300" lang="en-US">
                <a:solidFill>
                  <a:schemeClr val="bg1"/>
                </a:solidFill>
              </a:rPr>
              <a:t>other sleep disorders, and other medical conditions that cause sleep fragmentation, sleepiness, and fatigue based on the presence of a predisposing condition</a:t>
            </a:r>
            <a:r>
              <a:rPr dirty="0" sz="1600" lang="en-US">
                <a:solidFill>
                  <a:schemeClr val="bg1"/>
                </a:solidFill>
              </a:rPr>
              <a:t> </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38" name=""/>
        <p:cNvGrpSpPr/>
        <p:nvPr/>
      </p:nvGrpSpPr>
      <p:grpSpPr>
        <a:xfrm>
          <a:off x="0" y="0"/>
          <a:ext cx="0" cy="0"/>
          <a:chOff x="0" y="0"/>
          <a:chExt cx="0" cy="0"/>
        </a:xfrm>
      </p:grpSpPr>
      <p:sp>
        <p:nvSpPr>
          <p:cNvPr id="1048655" name=""/>
          <p:cNvSpPr txBox="1"/>
          <p:nvPr/>
        </p:nvSpPr>
        <p:spPr>
          <a:xfrm>
            <a:off x="857450" y="995214"/>
            <a:ext cx="10477098" cy="5069840"/>
          </a:xfrm>
          <a:prstGeom prst="rect"/>
        </p:spPr>
        <p:txBody>
          <a:bodyPr rtlCol="0" wrap="square">
            <a:spAutoFit/>
          </a:bodyPr>
          <a:p>
            <a:r>
              <a:rPr dirty="0" sz="2400" lang="en-US">
                <a:solidFill>
                  <a:schemeClr val="bg1"/>
                </a:solidFill>
              </a:rPr>
              <a:t>(e.g., heart failure or</a:t>
            </a:r>
            <a:endParaRPr sz="2400"/>
          </a:p>
          <a:p>
            <a:r>
              <a:rPr dirty="0" sz="2400" lang="en-US">
                <a:solidFill>
                  <a:schemeClr val="bg1"/>
                </a:solidFill>
              </a:rPr>
              <a:t>stroke) and signs and polysomnographic evidence of the characteristic breathing </a:t>
            </a:r>
            <a:r>
              <a:rPr dirty="0" sz="2400" lang="en-US">
                <a:solidFill>
                  <a:schemeClr val="bg1"/>
                </a:solidFill>
              </a:rPr>
              <a:t>pattern.Polysomnographie</a:t>
            </a:r>
            <a:r>
              <a:rPr dirty="0" sz="2400" lang="en-US">
                <a:solidFill>
                  <a:schemeClr val="bg1"/>
                </a:solidFill>
              </a:rPr>
              <a:t> respiratory findings can help distinguish Cheyne-Stokes breathing</a:t>
            </a:r>
            <a:r>
              <a:rPr dirty="0" sz="2400" lang="en-US">
                <a:solidFill>
                  <a:schemeClr val="bg1"/>
                </a:solidFill>
              </a:rPr>
              <a:t> </a:t>
            </a:r>
            <a:r>
              <a:rPr dirty="0" sz="2400" lang="en-US">
                <a:solidFill>
                  <a:schemeClr val="bg1"/>
                </a:solidFill>
              </a:rPr>
              <a:t>from</a:t>
            </a:r>
            <a:r>
              <a:rPr dirty="0" sz="2400" lang="en-US">
                <a:solidFill>
                  <a:schemeClr val="bg1"/>
                </a:solidFill>
              </a:rPr>
              <a:t> insomnia due to other medical conditions. High-altitude periodic breathing has a</a:t>
            </a:r>
            <a:r>
              <a:rPr dirty="0" sz="2400" lang="en-US">
                <a:solidFill>
                  <a:schemeClr val="bg1"/>
                </a:solidFill>
              </a:rPr>
              <a:t> </a:t>
            </a:r>
            <a:r>
              <a:rPr dirty="0" sz="2400" lang="en-US">
                <a:solidFill>
                  <a:schemeClr val="bg1"/>
                </a:solidFill>
              </a:rPr>
              <a:t>pattern</a:t>
            </a:r>
            <a:r>
              <a:rPr dirty="0" sz="2400" lang="en-US">
                <a:solidFill>
                  <a:schemeClr val="bg1"/>
                </a:solidFill>
              </a:rPr>
              <a:t> that resembles Cheyne-Stokes breathing but has a shorter cycle time, occurs only</a:t>
            </a:r>
            <a:r>
              <a:rPr dirty="0" sz="2400" lang="en-US">
                <a:solidFill>
                  <a:schemeClr val="bg1"/>
                </a:solidFill>
              </a:rPr>
              <a:t> </a:t>
            </a:r>
            <a:r>
              <a:rPr dirty="0" sz="2400" lang="en-US">
                <a:solidFill>
                  <a:schemeClr val="bg1"/>
                </a:solidFill>
              </a:rPr>
              <a:t>at</a:t>
            </a:r>
            <a:r>
              <a:rPr dirty="0" sz="2400" lang="en-US">
                <a:solidFill>
                  <a:schemeClr val="bg1"/>
                </a:solidFill>
              </a:rPr>
              <a:t> high altitude, and is not associated with heart failure.</a:t>
            </a:r>
            <a:endParaRPr sz="2400"/>
          </a:p>
          <a:p>
            <a:r>
              <a:rPr dirty="0" sz="2400" lang="en-US">
                <a:solidFill>
                  <a:schemeClr val="bg1"/>
                </a:solidFill>
              </a:rPr>
              <a:t>Central sleep apnea comorbid with opioid use can be differentiated from other types of</a:t>
            </a:r>
            <a:endParaRPr sz="2400"/>
          </a:p>
          <a:p>
            <a:r>
              <a:rPr dirty="0" sz="2400" lang="en-US">
                <a:solidFill>
                  <a:schemeClr val="bg1"/>
                </a:solidFill>
              </a:rPr>
              <a:t>breathing-related sleep disorders based on the use of long-acting opioid medications in</a:t>
            </a:r>
            <a:r>
              <a:rPr dirty="0" sz="2400" lang="en-US">
                <a:solidFill>
                  <a:schemeClr val="bg1"/>
                </a:solidFill>
              </a:rPr>
              <a:t> </a:t>
            </a:r>
            <a:r>
              <a:rPr dirty="0" sz="2400" lang="en-US">
                <a:solidFill>
                  <a:schemeClr val="bg1"/>
                </a:solidFill>
              </a:rPr>
              <a:t>c</a:t>
            </a:r>
            <a:r>
              <a:rPr dirty="0" sz="2400" lang="en-US">
                <a:solidFill>
                  <a:schemeClr val="bg1"/>
                </a:solidFill>
              </a:rPr>
              <a:t>o</a:t>
            </a:r>
            <a:r>
              <a:rPr dirty="0" sz="2400" lang="en-US">
                <a:solidFill>
                  <a:schemeClr val="bg1"/>
                </a:solidFill>
              </a:rPr>
              <a:t>njunction</a:t>
            </a:r>
            <a:r>
              <a:rPr dirty="0" sz="2400" lang="en-US">
                <a:solidFill>
                  <a:schemeClr val="bg1"/>
                </a:solidFill>
              </a:rPr>
              <a:t> with polysomnographic evidence of central apneas and periodic or ataxic</a:t>
            </a:r>
            <a:r>
              <a:rPr dirty="0" sz="2400" lang="en-US">
                <a:solidFill>
                  <a:schemeClr val="bg1"/>
                </a:solidFill>
              </a:rPr>
              <a:t> </a:t>
            </a:r>
            <a:r>
              <a:rPr dirty="0" sz="2400" lang="en-US">
                <a:solidFill>
                  <a:schemeClr val="bg1"/>
                </a:solidFill>
              </a:rPr>
              <a:t>breathing</a:t>
            </a:r>
            <a:r>
              <a:rPr dirty="0" sz="2400" lang="en-US">
                <a:solidFill>
                  <a:schemeClr val="bg1"/>
                </a:solidFill>
              </a:rPr>
              <a:t>. It can be distinguished from insomnia due to drug or substance use based on</a:t>
            </a:r>
            <a:r>
              <a:rPr dirty="0" sz="2400" lang="en-US">
                <a:solidFill>
                  <a:schemeClr val="bg1"/>
                </a:solidFill>
              </a:rPr>
              <a:t> </a:t>
            </a:r>
            <a:r>
              <a:rPr dirty="0" sz="2400" lang="en-US">
                <a:solidFill>
                  <a:schemeClr val="bg1"/>
                </a:solidFill>
              </a:rPr>
              <a:t>p</a:t>
            </a:r>
            <a:r>
              <a:rPr dirty="0" sz="2400" lang="en-US">
                <a:solidFill>
                  <a:schemeClr val="bg1"/>
                </a:solidFill>
              </a:rPr>
              <a:t>olysomnographic</a:t>
            </a:r>
            <a:r>
              <a:rPr dirty="0" sz="2400" lang="en-US">
                <a:solidFill>
                  <a:schemeClr val="bg1"/>
                </a:solidFill>
              </a:rPr>
              <a:t> evidence of central sleep apnea.</a:t>
            </a:r>
            <a:endParaRPr sz="2400"/>
          </a:p>
        </p:txBody>
      </p:sp>
    </p:spTree>
  </p:cSld>
  <p:clrMapOvr>
    <a:masterClrMapping/>
  </p:clrMapOvr>
  <p:transition spd="med">
    <p:fade thruBlk="0"/>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39" name=""/>
        <p:cNvGrpSpPr/>
        <p:nvPr/>
      </p:nvGrpSpPr>
      <p:grpSpPr>
        <a:xfrm>
          <a:off x="0" y="0"/>
          <a:ext cx="0" cy="0"/>
          <a:chOff x="0" y="0"/>
          <a:chExt cx="0" cy="0"/>
        </a:xfrm>
      </p:grpSpPr>
      <p:sp>
        <p:nvSpPr>
          <p:cNvPr id="1048656" name="Title 1"/>
          <p:cNvSpPr>
            <a:spLocks noGrp="1"/>
          </p:cNvSpPr>
          <p:nvPr>
            <p:ph type="title"/>
          </p:nvPr>
        </p:nvSpPr>
        <p:spPr/>
        <p:txBody>
          <a:bodyPr/>
          <a:p>
            <a:pPr algn="ctr"/>
            <a:r>
              <a:rPr b="1" dirty="0" sz="4400" i="1" lang="en-US" u="sng">
                <a:solidFill>
                  <a:srgbClr val="FFFFFF"/>
                </a:solidFill>
              </a:rPr>
              <a:t>Sleep </a:t>
            </a:r>
            <a:r>
              <a:rPr b="1" dirty="0" sz="4400" i="1" lang="en-US" u="sng" smtClean="0">
                <a:solidFill>
                  <a:srgbClr val="FFFFFF"/>
                </a:solidFill>
              </a:rPr>
              <a:t>Related </a:t>
            </a:r>
            <a:r>
              <a:rPr b="1" dirty="0" sz="4400" i="1" lang="en-US" u="sng">
                <a:solidFill>
                  <a:srgbClr val="FFFFFF"/>
                </a:solidFill>
              </a:rPr>
              <a:t>H</a:t>
            </a:r>
            <a:r>
              <a:rPr b="1" dirty="0" sz="4400" i="1" lang="en-US" u="sng" smtClean="0">
                <a:solidFill>
                  <a:srgbClr val="FFFFFF"/>
                </a:solidFill>
              </a:rPr>
              <a:t>ypoventilation</a:t>
            </a:r>
            <a:r>
              <a:rPr b="1" dirty="0" sz="4400" i="1" lang="en-US" u="sng" smtClean="0">
                <a:solidFill>
                  <a:srgbClr val="FFFFFF"/>
                </a:solidFill>
              </a:rPr>
              <a:t>:</a:t>
            </a:r>
            <a:r>
              <a:rPr b="1" dirty="0" sz="4400" i="1" lang="en-US" u="sng" smtClean="0">
                <a:solidFill>
                  <a:srgbClr val="FFFFFF"/>
                </a:solidFill>
              </a:rPr>
              <a:t>-</a:t>
            </a:r>
            <a:r>
              <a:rPr dirty="0" sz="4400" lang="en-US" smtClean="0">
                <a:solidFill>
                  <a:srgbClr val="92D050"/>
                </a:solidFill>
                <a:latin typeface="Andalus" panose="02020603050405020304" pitchFamily="18" charset="-78"/>
                <a:cs typeface="Andalus" panose="02020603050405020304" pitchFamily="18" charset="-78"/>
              </a:rPr>
              <a:t> </a:t>
            </a:r>
            <a:endParaRPr dirty="0" sz="4400" lang="en-US">
              <a:solidFill>
                <a:srgbClr val="92D050"/>
              </a:solidFill>
              <a:latin typeface="Andalus" panose="02020603050405020304" pitchFamily="18" charset="-78"/>
              <a:cs typeface="Andalus" panose="02020603050405020304" pitchFamily="18" charset="-78"/>
            </a:endParaRPr>
          </a:p>
        </p:txBody>
      </p:sp>
      <p:sp>
        <p:nvSpPr>
          <p:cNvPr id="1048657" name="Content Placeholder 2"/>
          <p:cNvSpPr>
            <a:spLocks noGrp="1"/>
          </p:cNvSpPr>
          <p:nvPr>
            <p:ph idx="1"/>
          </p:nvPr>
        </p:nvSpPr>
        <p:spPr>
          <a:xfrm>
            <a:off x="463640" y="2318197"/>
            <a:ext cx="11243256" cy="4365938"/>
          </a:xfrm>
          <a:solidFill>
            <a:srgbClr val="572B5C"/>
          </a:solidFill>
        </p:spPr>
        <p:txBody>
          <a:bodyPr>
            <a:normAutofit/>
          </a:bodyPr>
          <a:p>
            <a:pPr indent="0" marL="0">
              <a:buNone/>
            </a:pPr>
            <a:r>
              <a:rPr dirty="0" lang="en-US" smtClean="0"/>
              <a:t>	</a:t>
            </a:r>
            <a:r>
              <a:rPr b="1" dirty="0" sz="4400" i="1" lang="en-US" u="sng" smtClean="0">
                <a:solidFill>
                  <a:srgbClr val="FFFFFF"/>
                </a:solidFill>
                <a:latin typeface="Andalus" panose="02020603050405020304" pitchFamily="18" charset="-78"/>
                <a:cs typeface="Andalus" panose="02020603050405020304" pitchFamily="18" charset="-78"/>
              </a:rPr>
              <a:t>Diagnostic Criteria</a:t>
            </a:r>
            <a:r>
              <a:rPr b="1" dirty="0" sz="4400" i="1" lang="en-US" u="sng" smtClean="0">
                <a:solidFill>
                  <a:srgbClr val="FFFFFF"/>
                </a:solidFill>
                <a:latin typeface="Andalus" panose="02020603050405020304" pitchFamily="18" charset="-78"/>
                <a:cs typeface="Andalus" panose="02020603050405020304" pitchFamily="18" charset="-78"/>
              </a:rPr>
              <a:t>:</a:t>
            </a:r>
            <a:r>
              <a:rPr b="1" dirty="0" sz="4400" i="1" lang="en-US" u="sng" smtClean="0">
                <a:solidFill>
                  <a:srgbClr val="FFFFFF"/>
                </a:solidFill>
                <a:latin typeface="Andalus" panose="02020603050405020304" pitchFamily="18" charset="-78"/>
                <a:cs typeface="Andalus" panose="02020603050405020304" pitchFamily="18" charset="-78"/>
              </a:rPr>
              <a:t>-</a:t>
            </a:r>
            <a:endParaRPr b="1" dirty="0" sz="4400" i="1" lang="en-US" u="sng" smtClean="0">
              <a:solidFill>
                <a:srgbClr val="FFFFFF"/>
              </a:solidFill>
              <a:latin typeface="Andalus" panose="02020603050405020304" pitchFamily="18" charset="-78"/>
              <a:cs typeface="Andalus" panose="02020603050405020304" pitchFamily="18" charset="-78"/>
            </a:endParaRPr>
          </a:p>
          <a:p>
            <a:pPr indent="0" lvl="0" marL="0">
              <a:buNone/>
            </a:pPr>
            <a:r>
              <a:rPr dirty="0" sz="4000" lang="en-US" smtClean="0">
                <a:solidFill>
                  <a:schemeClr val="bg1"/>
                </a:solidFill>
              </a:rPr>
              <a:t>	1		Polysomnography </a:t>
            </a:r>
            <a:r>
              <a:rPr dirty="0" sz="4000" lang="en-US">
                <a:solidFill>
                  <a:schemeClr val="bg1"/>
                </a:solidFill>
              </a:rPr>
              <a:t>demonstrates episodes of decreased</a:t>
            </a:r>
            <a:r>
              <a:rPr dirty="0" sz="4000" lang="en-US" smtClean="0">
                <a:solidFill>
                  <a:schemeClr val="bg1"/>
                </a:solidFill>
              </a:rPr>
              <a:t>	respiration </a:t>
            </a:r>
            <a:r>
              <a:rPr dirty="0" sz="4000" lang="en-US">
                <a:solidFill>
                  <a:schemeClr val="bg1"/>
                </a:solidFill>
              </a:rPr>
              <a:t>associated </a:t>
            </a:r>
            <a:r>
              <a:rPr dirty="0" sz="4000" lang="en-US" smtClean="0">
                <a:solidFill>
                  <a:schemeClr val="bg1"/>
                </a:solidFill>
              </a:rPr>
              <a:t>with elevated </a:t>
            </a:r>
            <a:r>
              <a:rPr dirty="0" sz="4000" lang="en-US">
                <a:solidFill>
                  <a:schemeClr val="bg1"/>
                </a:solidFill>
              </a:rPr>
              <a:t>CO</a:t>
            </a:r>
            <a:r>
              <a:rPr baseline="-25000" dirty="0" sz="4000" lang="en-US">
                <a:solidFill>
                  <a:schemeClr val="bg1"/>
                </a:solidFill>
              </a:rPr>
              <a:t>2</a:t>
            </a:r>
            <a:r>
              <a:rPr dirty="0" sz="4000" lang="en-US">
                <a:solidFill>
                  <a:schemeClr val="bg1"/>
                </a:solidFill>
              </a:rPr>
              <a:t> levels </a:t>
            </a:r>
            <a:endParaRPr dirty="0" sz="4000" lang="en-US">
              <a:solidFill>
                <a:schemeClr val="bg1"/>
              </a:solidFill>
            </a:endParaRPr>
          </a:p>
          <a:p>
            <a:pPr indent="0" marL="0">
              <a:buNone/>
            </a:pPr>
            <a:r>
              <a:rPr dirty="0" sz="4000" lang="en-US" smtClean="0">
                <a:solidFill>
                  <a:schemeClr val="bg1"/>
                </a:solidFill>
              </a:rPr>
              <a:t>	2		The </a:t>
            </a:r>
            <a:r>
              <a:rPr dirty="0" sz="4000" lang="en-US">
                <a:solidFill>
                  <a:schemeClr val="bg1"/>
                </a:solidFill>
              </a:rPr>
              <a:t>disturbance is not better explained by another </a:t>
            </a:r>
            <a:r>
              <a:rPr dirty="0" sz="4000" lang="en-US" smtClean="0">
                <a:solidFill>
                  <a:schemeClr val="bg1"/>
                </a:solidFill>
              </a:rPr>
              <a:t>current </a:t>
            </a:r>
            <a:r>
              <a:rPr dirty="0" sz="4000" lang="en-US">
                <a:solidFill>
                  <a:schemeClr val="bg1"/>
                </a:solidFill>
              </a:rPr>
              <a:t>sleep disorders</a:t>
            </a:r>
            <a:r>
              <a:rPr dirty="0" sz="4000" lang="en-US" smtClean="0">
                <a:solidFill>
                  <a:srgbClr val="B31166"/>
                </a:solidFill>
                <a:latin typeface="Andalus" panose="02020603050405020304" pitchFamily="18" charset="-78"/>
                <a:cs typeface="Andalus" panose="02020603050405020304" pitchFamily="18" charset="-78"/>
              </a:rPr>
              <a:t>	</a:t>
            </a:r>
            <a:r>
              <a:rPr b="1" dirty="0" sz="4000" lang="en-US" smtClean="0">
                <a:solidFill>
                  <a:srgbClr val="B31166"/>
                </a:solidFill>
                <a:latin typeface="Andalus" panose="02020603050405020304" pitchFamily="18" charset="-78"/>
                <a:cs typeface="Andalus" panose="02020603050405020304" pitchFamily="18" charset="-78"/>
              </a:rPr>
              <a:t>	</a:t>
            </a:r>
            <a:endParaRPr b="1" dirty="0" sz="4000" lang="en-US" smtClean="0">
              <a:solidFill>
                <a:srgbClr val="B31166"/>
              </a:solidFill>
              <a:latin typeface="Andalus" panose="02020603050405020304" pitchFamily="18" charset="-78"/>
              <a:cs typeface="Andalus" panose="02020603050405020304" pitchFamily="18" charset="-78"/>
            </a:endParaRPr>
          </a:p>
          <a:p>
            <a:pPr indent="0" marL="0">
              <a:buNone/>
            </a:pPr>
            <a:endParaRPr dirty="0" sz="2400" lang="en-US" smtClean="0">
              <a:solidFill>
                <a:schemeClr val="bg2"/>
              </a:solidFill>
              <a:latin typeface="Andalus" panose="02020603050405020304" pitchFamily="18" charset="-78"/>
              <a:cs typeface="Andalus" panose="02020603050405020304" pitchFamily="18" charset="-78"/>
            </a:endParaRPr>
          </a:p>
          <a:p>
            <a:pPr indent="-457200" marL="457200">
              <a:buAutoNum type="arabicPlain"/>
            </a:pPr>
            <a:endParaRPr dirty="0" sz="2400" lang="en-US" smtClean="0">
              <a:solidFill>
                <a:schemeClr val="bg2"/>
              </a:solidFill>
              <a:latin typeface="Andalus" panose="02020603050405020304" pitchFamily="18" charset="-78"/>
              <a:cs typeface="Andalus" panose="02020603050405020304" pitchFamily="18" charset="-78"/>
            </a:endParaRPr>
          </a:p>
          <a:p>
            <a:pPr indent="-457200" marL="457200">
              <a:buFont typeface="+mj-lt"/>
              <a:buAutoNum type="arabicPeriod"/>
            </a:pPr>
            <a:endParaRPr dirty="0" sz="2400" lang="en-US" smtClean="0">
              <a:solidFill>
                <a:schemeClr val="bg2"/>
              </a:solidFill>
              <a:latin typeface="Andalus" panose="02020603050405020304" pitchFamily="18" charset="-78"/>
              <a:cs typeface="Andalus" panose="02020603050405020304" pitchFamily="18" charset="-78"/>
            </a:endParaRPr>
          </a:p>
          <a:p>
            <a:pPr indent="-457200" marL="457200">
              <a:buFont typeface="+mj-lt"/>
              <a:buAutoNum type="arabicPeriod"/>
            </a:pPr>
            <a:endParaRPr dirty="0" sz="2400" lang="en-US" smtClean="0">
              <a:solidFill>
                <a:schemeClr val="bg2"/>
              </a:solidFill>
              <a:latin typeface="Andalus" panose="02020603050405020304" pitchFamily="18" charset="-78"/>
              <a:cs typeface="Andalus" panose="02020603050405020304" pitchFamily="18" charset="-78"/>
            </a:endParaRPr>
          </a:p>
          <a:p>
            <a:pPr>
              <a:buFont typeface="+mj-lt"/>
              <a:buAutoNum type="arabicPeriod"/>
            </a:pPr>
            <a:endParaRPr dirty="0" sz="1600"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40" name=""/>
        <p:cNvGrpSpPr/>
        <p:nvPr/>
      </p:nvGrpSpPr>
      <p:grpSpPr>
        <a:xfrm>
          <a:off x="0" y="0"/>
          <a:ext cx="0" cy="0"/>
          <a:chOff x="0" y="0"/>
          <a:chExt cx="0" cy="0"/>
        </a:xfrm>
      </p:grpSpPr>
      <p:sp>
        <p:nvSpPr>
          <p:cNvPr id="1048658" name="TextBox 1"/>
          <p:cNvSpPr txBox="1"/>
          <p:nvPr/>
        </p:nvSpPr>
        <p:spPr>
          <a:xfrm>
            <a:off x="329784" y="1289154"/>
            <a:ext cx="11557417" cy="5463540"/>
          </a:xfrm>
          <a:prstGeom prst="rect"/>
          <a:solidFill>
            <a:srgbClr val="572B5C"/>
          </a:solidFill>
        </p:spPr>
        <p:txBody>
          <a:bodyPr rtlCol="0" wrap="square">
            <a:spAutoFit/>
          </a:bodyPr>
          <a:p>
            <a:pPr algn="ctr"/>
            <a:r>
              <a:rPr b="1" dirty="0" sz="4400" i="1" lang="en-US" u="sng">
                <a:solidFill>
                  <a:srgbClr val="FFFFFF"/>
                </a:solidFill>
              </a:rPr>
              <a:t>Differential </a:t>
            </a:r>
            <a:r>
              <a:rPr b="1" dirty="0" sz="4400" i="1" lang="en-US" u="sng" smtClean="0">
                <a:solidFill>
                  <a:srgbClr val="FFFFFF"/>
                </a:solidFill>
              </a:rPr>
              <a:t>Diagnosis</a:t>
            </a:r>
            <a:r>
              <a:rPr b="1" dirty="0" sz="4400" i="1" lang="en-US" u="sng" smtClean="0">
                <a:solidFill>
                  <a:srgbClr val="FFFFFF"/>
                </a:solidFill>
              </a:rPr>
              <a:t>:</a:t>
            </a:r>
            <a:r>
              <a:rPr b="1" dirty="0" sz="4400" i="1" lang="en-US" u="sng" smtClean="0">
                <a:solidFill>
                  <a:srgbClr val="FFFFFF"/>
                </a:solidFill>
              </a:rPr>
              <a:t>-</a:t>
            </a:r>
            <a:endParaRPr b="1" dirty="0" sz="4400" i="1" lang="en-US" u="sng" smtClean="0">
              <a:solidFill>
                <a:srgbClr val="FFFFFF"/>
              </a:solidFill>
            </a:endParaRPr>
          </a:p>
          <a:p>
            <a:pPr algn="ctr"/>
            <a:endParaRPr dirty="0" sz="3200" lang="en-US">
              <a:solidFill>
                <a:srgbClr val="92D050"/>
              </a:solidFill>
            </a:endParaRPr>
          </a:p>
          <a:p>
            <a:r>
              <a:rPr b="1" dirty="0" sz="3100" i="1" lang="en-US" u="sng">
                <a:solidFill>
                  <a:srgbClr val="FFFFFF"/>
                </a:solidFill>
              </a:rPr>
              <a:t>Other medical conditions affecting ventilation</a:t>
            </a:r>
            <a:r>
              <a:rPr b="1" dirty="0" sz="3100" i="1" lang="en-US" u="sng">
                <a:solidFill>
                  <a:schemeClr val="bg1"/>
                </a:solidFill>
              </a:rPr>
              <a:t>:</a:t>
            </a:r>
            <a:r>
              <a:rPr b="1" dirty="0" sz="3100" i="1" lang="en-US" u="sng">
                <a:solidFill>
                  <a:schemeClr val="bg1"/>
                </a:solidFill>
              </a:rPr>
              <a:t>-</a:t>
            </a:r>
            <a:r>
              <a:rPr b="1" dirty="0" sz="3100" i="1" lang="en-US" u="sng">
                <a:solidFill>
                  <a:schemeClr val="bg1"/>
                </a:solidFill>
              </a:rPr>
              <a:t> </a:t>
            </a:r>
            <a:endParaRPr altLang="en-US" sz="3100" lang="zh-CN"/>
          </a:p>
          <a:p>
            <a:r>
              <a:rPr b="1" dirty="0" sz="3100" i="1" lang="en-US" u="sng">
                <a:solidFill>
                  <a:schemeClr val="bg1"/>
                </a:solidFill>
              </a:rPr>
              <a:t>In</a:t>
            </a:r>
            <a:r>
              <a:rPr dirty="0" sz="3100" lang="en-US">
                <a:solidFill>
                  <a:schemeClr val="bg1"/>
                </a:solidFill>
              </a:rPr>
              <a:t> adults, the idiopathic variety of sleeprelated hypoventilation is very uncommon and is determined by excluding the presence of</a:t>
            </a:r>
            <a:endParaRPr altLang="en-US" sz="3100" lang="zh-CN"/>
          </a:p>
          <a:p>
            <a:r>
              <a:rPr dirty="0" sz="3100" lang="en-US">
                <a:solidFill>
                  <a:schemeClr val="bg1"/>
                </a:solidFill>
              </a:rPr>
              <a:t>lung diseases, skeletal malformations, neuromuscular disorders, and other medical and</a:t>
            </a:r>
            <a:endParaRPr dirty="0" sz="3100" lang="en-US">
              <a:solidFill>
                <a:schemeClr val="bg1"/>
              </a:solidFill>
            </a:endParaRPr>
          </a:p>
          <a:p>
            <a:r>
              <a:rPr dirty="0" sz="3100" lang="en-US">
                <a:solidFill>
                  <a:schemeClr val="bg1"/>
                </a:solidFill>
              </a:rPr>
              <a:t>neurological disorders or medications that affect ventilation. Sleep-related hypoventilation must be distinguished from other causes of sleep-related hypoxemia, such as that due</a:t>
            </a:r>
            <a:endParaRPr dirty="0" sz="3100" lang="en-US">
              <a:solidFill>
                <a:schemeClr val="bg1"/>
              </a:solidFill>
            </a:endParaRPr>
          </a:p>
          <a:p>
            <a:r>
              <a:rPr dirty="0" sz="3100" lang="en-US">
                <a:solidFill>
                  <a:schemeClr val="bg1"/>
                </a:solidFill>
              </a:rPr>
              <a:t>to lung disease.</a:t>
            </a:r>
            <a:endParaRPr dirty="0" sz="31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41" name=""/>
        <p:cNvGrpSpPr/>
        <p:nvPr/>
      </p:nvGrpSpPr>
      <p:grpSpPr>
        <a:xfrm>
          <a:off x="0" y="0"/>
          <a:ext cx="0" cy="0"/>
          <a:chOff x="0" y="0"/>
          <a:chExt cx="0" cy="0"/>
        </a:xfrm>
      </p:grpSpPr>
      <p:sp>
        <p:nvSpPr>
          <p:cNvPr id="1048659" name=""/>
          <p:cNvSpPr txBox="1"/>
          <p:nvPr/>
        </p:nvSpPr>
        <p:spPr>
          <a:xfrm>
            <a:off x="497840" y="1109980"/>
            <a:ext cx="11196319" cy="4574540"/>
          </a:xfrm>
          <a:prstGeom prst="rect"/>
        </p:spPr>
        <p:txBody>
          <a:bodyPr rtlCol="0" wrap="square">
            <a:spAutoFit/>
          </a:bodyPr>
          <a:p>
            <a:r>
              <a:rPr b="1" dirty="0" sz="2400" i="1" lang="en-US" u="sng">
                <a:solidFill>
                  <a:srgbClr val="FFFFFF"/>
                </a:solidFill>
              </a:rPr>
              <a:t>Other breathing-related sleep disorders</a:t>
            </a:r>
            <a:r>
              <a:rPr b="1" dirty="0" sz="2400" i="1" lang="en-US" u="sng">
                <a:solidFill>
                  <a:schemeClr val="bg1"/>
                </a:solidFill>
              </a:rPr>
              <a:t>:</a:t>
            </a:r>
            <a:r>
              <a:rPr b="1" dirty="0" sz="2400" i="1" lang="en-US" u="sng">
                <a:solidFill>
                  <a:schemeClr val="bg1"/>
                </a:solidFill>
              </a:rPr>
              <a:t>-</a:t>
            </a:r>
            <a:endParaRPr altLang="en-US" sz="2800" lang="zh-CN"/>
          </a:p>
          <a:p>
            <a:r>
              <a:rPr b="1" dirty="0" sz="2400" i="1" lang="en-US" u="sng">
                <a:solidFill>
                  <a:schemeClr val="bg1"/>
                </a:solidFill>
              </a:rPr>
              <a:t> </a:t>
            </a:r>
            <a:endParaRPr altLang="en-US" sz="2800" lang="zh-CN"/>
          </a:p>
          <a:p>
            <a:r>
              <a:rPr b="1" dirty="0" sz="2400" i="1" lang="en-US" u="sng">
                <a:solidFill>
                  <a:schemeClr val="bg1"/>
                </a:solidFill>
              </a:rPr>
              <a:t>s</a:t>
            </a:r>
            <a:r>
              <a:rPr b="1" dirty="0" sz="2400" i="1" lang="en-US" u="sng">
                <a:solidFill>
                  <a:schemeClr val="bg1"/>
                </a:solidFill>
              </a:rPr>
              <a:t>l</a:t>
            </a:r>
            <a:r>
              <a:rPr b="1" dirty="0" sz="2400" i="1" lang="en-US" u="sng">
                <a:solidFill>
                  <a:schemeClr val="bg1"/>
                </a:solidFill>
              </a:rPr>
              <a:t>eep-related</a:t>
            </a:r>
            <a:r>
              <a:rPr dirty="0" sz="2800" lang="en-US">
                <a:solidFill>
                  <a:schemeClr val="bg1"/>
                </a:solidFill>
              </a:rPr>
              <a:t> hypoventilation can be distinguished from obstructive sleep apnea hypopnea and central sleep apnea based on clinical</a:t>
            </a:r>
            <a:endParaRPr altLang="en-US" sz="2800" lang="zh-CN"/>
          </a:p>
          <a:p>
            <a:r>
              <a:rPr dirty="0" sz="2800" lang="en-US">
                <a:solidFill>
                  <a:schemeClr val="bg1"/>
                </a:solidFill>
              </a:rPr>
              <a:t>features and findings on polysomnography. Sleep-related hypoventilation typically shows</a:t>
            </a:r>
            <a:r>
              <a:rPr dirty="0" sz="2800" lang="en-US">
                <a:solidFill>
                  <a:schemeClr val="bg1"/>
                </a:solidFill>
              </a:rPr>
              <a:t> </a:t>
            </a:r>
            <a:r>
              <a:rPr dirty="0" sz="2800" lang="en-US">
                <a:solidFill>
                  <a:schemeClr val="bg1"/>
                </a:solidFill>
              </a:rPr>
              <a:t>more</a:t>
            </a:r>
            <a:r>
              <a:rPr dirty="0" sz="2800" lang="en-US">
                <a:solidFill>
                  <a:schemeClr val="bg1"/>
                </a:solidFill>
              </a:rPr>
              <a:t> sustained periods of oxygen desaturation rather that the periodic episodes seen in</a:t>
            </a:r>
            <a:r>
              <a:rPr dirty="0" sz="2800" lang="en-US">
                <a:solidFill>
                  <a:schemeClr val="bg1"/>
                </a:solidFill>
              </a:rPr>
              <a:t> </a:t>
            </a:r>
            <a:r>
              <a:rPr dirty="0" sz="2800" lang="en-US">
                <a:solidFill>
                  <a:schemeClr val="bg1"/>
                </a:solidFill>
              </a:rPr>
              <a:t>o</a:t>
            </a:r>
            <a:r>
              <a:rPr dirty="0" sz="2800" lang="en-US">
                <a:solidFill>
                  <a:schemeClr val="bg1"/>
                </a:solidFill>
              </a:rPr>
              <a:t>bstructive</a:t>
            </a:r>
            <a:r>
              <a:rPr dirty="0" sz="2800" lang="en-US">
                <a:solidFill>
                  <a:schemeClr val="bg1"/>
                </a:solidFill>
              </a:rPr>
              <a:t> sleep apnea hypopnea and central sleep apnea. Obstructive sleep apnea hypopnea and central sleep apnea also show a pattern of discrete episodes of repeated airflow decreases that can be absent in sleep-related hypoventilation</a:t>
            </a:r>
            <a:endParaRPr sz="2800"/>
          </a:p>
        </p:txBody>
      </p:sp>
    </p:spTree>
  </p:cSld>
  <p:clrMapOvr>
    <a:masterClrMapping/>
  </p:clrMapOvr>
  <p:transition spd="med">
    <p:fade thruBlk="0"/>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42" name=""/>
        <p:cNvGrpSpPr/>
        <p:nvPr/>
      </p:nvGrpSpPr>
      <p:grpSpPr>
        <a:xfrm>
          <a:off x="0" y="0"/>
          <a:ext cx="0" cy="0"/>
          <a:chOff x="0" y="0"/>
          <a:chExt cx="0" cy="0"/>
        </a:xfrm>
      </p:grpSpPr>
      <p:sp>
        <p:nvSpPr>
          <p:cNvPr id="1048660" name="Title 1"/>
          <p:cNvSpPr>
            <a:spLocks noGrp="1"/>
          </p:cNvSpPr>
          <p:nvPr>
            <p:ph type="title"/>
          </p:nvPr>
        </p:nvSpPr>
        <p:spPr>
          <a:xfrm>
            <a:off x="1154954" y="973667"/>
            <a:ext cx="8761413" cy="1048315"/>
          </a:xfrm>
        </p:spPr>
        <p:txBody>
          <a:bodyPr/>
          <a:p>
            <a:pPr algn="ctr"/>
            <a:r>
              <a:rPr b="1" dirty="0" i="1" lang="en-US" u="sng">
                <a:solidFill>
                  <a:srgbClr val="FFFFFF"/>
                </a:solidFill>
              </a:rPr>
              <a:t>Circadian rhythm sleep-wake disorders</a:t>
            </a:r>
            <a:r>
              <a:rPr b="1" dirty="0" i="1" lang="en-US" u="sng">
                <a:solidFill>
                  <a:srgbClr val="FFFFFF"/>
                </a:solidFill>
              </a:rPr>
              <a:t>:</a:t>
            </a:r>
            <a:r>
              <a:rPr b="1" dirty="0" i="1" lang="en-US" u="sng">
                <a:solidFill>
                  <a:srgbClr val="FFFFFF"/>
                </a:solidFill>
              </a:rPr>
              <a:t>-</a:t>
            </a:r>
            <a:r>
              <a:rPr dirty="0" lang="en-US" smtClean="0">
                <a:solidFill>
                  <a:srgbClr val="92D050"/>
                </a:solidFill>
                <a:latin typeface="Andalus" panose="02020603050405020304" pitchFamily="18" charset="-78"/>
                <a:cs typeface="Andalus" panose="02020603050405020304" pitchFamily="18" charset="-78"/>
              </a:rPr>
              <a:t> </a:t>
            </a:r>
            <a:endParaRPr dirty="0" lang="en-US">
              <a:solidFill>
                <a:srgbClr val="92D050"/>
              </a:solidFill>
            </a:endParaRPr>
          </a:p>
        </p:txBody>
      </p:sp>
      <p:sp>
        <p:nvSpPr>
          <p:cNvPr id="1048661" name="Content Placeholder 2"/>
          <p:cNvSpPr>
            <a:spLocks noGrp="1"/>
          </p:cNvSpPr>
          <p:nvPr>
            <p:ph idx="1"/>
          </p:nvPr>
        </p:nvSpPr>
        <p:spPr>
          <a:xfrm>
            <a:off x="502276" y="2305317"/>
            <a:ext cx="11204620" cy="4430333"/>
          </a:xfrm>
          <a:solidFill>
            <a:srgbClr val="572B5C"/>
          </a:solidFill>
        </p:spPr>
        <p:txBody>
          <a:bodyPr>
            <a:normAutofit/>
          </a:bodyPr>
          <a:p>
            <a:pPr indent="0" marL="0">
              <a:buNone/>
            </a:pPr>
            <a:r>
              <a:rPr b="1" dirty="0" sz="3600" i="1" lang="en-US" u="sng">
                <a:solidFill>
                  <a:srgbClr val="FFFFFF"/>
                </a:solidFill>
              </a:rPr>
              <a:t>Diagnostic </a:t>
            </a:r>
            <a:r>
              <a:rPr b="1" dirty="0" sz="3600" i="1" lang="en-US" u="sng" smtClean="0">
                <a:solidFill>
                  <a:srgbClr val="FFFFFF"/>
                </a:solidFill>
              </a:rPr>
              <a:t>criteria</a:t>
            </a:r>
            <a:r>
              <a:rPr b="1" dirty="0" sz="3600" i="1" lang="en-US" u="sng" smtClean="0">
                <a:solidFill>
                  <a:srgbClr val="FFFFFF"/>
                </a:solidFill>
              </a:rPr>
              <a:t>:</a:t>
            </a:r>
            <a:endParaRPr b="1" dirty="0" sz="3600" i="1" lang="en-US" u="sng" smtClean="0">
              <a:solidFill>
                <a:srgbClr val="FFFFFF"/>
              </a:solidFill>
            </a:endParaRPr>
          </a:p>
          <a:p>
            <a:pPr indent="0" marL="0">
              <a:buNone/>
            </a:pPr>
            <a:r>
              <a:rPr dirty="0" sz="2400" lang="en-US">
                <a:solidFill>
                  <a:schemeClr val="bg1"/>
                </a:solidFill>
              </a:rPr>
              <a:t>*</a:t>
            </a:r>
            <a:r>
              <a:rPr dirty="0" sz="2400" lang="en-US">
                <a:solidFill>
                  <a:schemeClr val="bg1"/>
                </a:solidFill>
              </a:rPr>
              <a:t> </a:t>
            </a:r>
            <a:r>
              <a:rPr dirty="0" sz="2400" lang="en-US">
                <a:solidFill>
                  <a:schemeClr val="bg1"/>
                </a:solidFill>
              </a:rPr>
              <a:t> </a:t>
            </a:r>
            <a:r>
              <a:rPr dirty="0" sz="2400" lang="en-US">
                <a:solidFill>
                  <a:schemeClr val="bg1"/>
                </a:solidFill>
              </a:rPr>
              <a:t> </a:t>
            </a:r>
            <a:r>
              <a:rPr dirty="0" sz="2400" lang="en-US">
                <a:solidFill>
                  <a:schemeClr val="bg1"/>
                </a:solidFill>
              </a:rPr>
              <a:t>A</a:t>
            </a:r>
            <a:r>
              <a:rPr dirty="0" sz="2400" lang="en-US">
                <a:solidFill>
                  <a:schemeClr val="bg1"/>
                </a:solidFill>
              </a:rPr>
              <a:t> persistent or recurrent pattern of sleep disruption that is primarily due to an alternation of the circadian system or to a misalignment between the endogenous rhythm and the sleep-wake schedule required by an individual physical environment or social or professional schedule</a:t>
            </a:r>
            <a:r>
              <a:rPr dirty="0" sz="2400" lang="en-US">
                <a:solidFill>
                  <a:schemeClr val="bg1"/>
                </a:solidFill>
              </a:rPr>
              <a:t> </a:t>
            </a:r>
            <a:endParaRPr b="1" dirty="0" sz="3600" i="1" lang="en-US" u="sng" smtClean="0">
              <a:solidFill>
                <a:srgbClr val="FFFFFF"/>
              </a:solidFill>
            </a:endParaRPr>
          </a:p>
          <a:p>
            <a:pPr indent="0" marL="0">
              <a:buNone/>
            </a:pPr>
            <a:r>
              <a:rPr dirty="0" sz="2400" lang="en-US">
                <a:solidFill>
                  <a:schemeClr val="bg1"/>
                </a:solidFill>
              </a:rPr>
              <a:t>*</a:t>
            </a:r>
            <a:r>
              <a:rPr dirty="0" sz="2400" lang="en-US">
                <a:solidFill>
                  <a:schemeClr val="bg1"/>
                </a:solidFill>
              </a:rPr>
              <a:t> </a:t>
            </a:r>
            <a:r>
              <a:rPr dirty="0" sz="2400" lang="en-US">
                <a:solidFill>
                  <a:schemeClr val="bg1"/>
                </a:solidFill>
              </a:rPr>
              <a:t> </a:t>
            </a:r>
            <a:r>
              <a:rPr dirty="0" sz="2400" lang="en-US">
                <a:solidFill>
                  <a:schemeClr val="bg1"/>
                </a:solidFill>
              </a:rPr>
              <a:t> </a:t>
            </a:r>
            <a:r>
              <a:rPr dirty="0" sz="2400" lang="en-US">
                <a:solidFill>
                  <a:schemeClr val="bg1"/>
                </a:solidFill>
              </a:rPr>
              <a:t>Sleep</a:t>
            </a:r>
            <a:r>
              <a:rPr dirty="0" sz="2400" lang="en-US">
                <a:solidFill>
                  <a:schemeClr val="bg1"/>
                </a:solidFill>
              </a:rPr>
              <a:t> disruption leads to excessive sleepiness or insomnia or both</a:t>
            </a:r>
            <a:endParaRPr b="1" dirty="0" sz="3600" i="1" lang="en-US" u="sng" smtClean="0">
              <a:solidFill>
                <a:srgbClr val="FFFFFF"/>
              </a:solidFill>
            </a:endParaRPr>
          </a:p>
          <a:p>
            <a:pPr indent="0" marL="0">
              <a:buNone/>
            </a:pPr>
            <a:r>
              <a:rPr dirty="0" sz="2400" lang="en-US">
                <a:solidFill>
                  <a:schemeClr val="bg1"/>
                </a:solidFill>
              </a:rPr>
              <a:t>*</a:t>
            </a:r>
            <a:r>
              <a:rPr dirty="0" sz="2400" lang="en-US">
                <a:solidFill>
                  <a:schemeClr val="bg1"/>
                </a:solidFill>
              </a:rPr>
              <a:t> </a:t>
            </a:r>
            <a:r>
              <a:rPr dirty="0" sz="2400" lang="en-US">
                <a:solidFill>
                  <a:schemeClr val="bg1"/>
                </a:solidFill>
              </a:rPr>
              <a:t> </a:t>
            </a:r>
            <a:r>
              <a:rPr dirty="0" sz="2400" lang="en-US">
                <a:solidFill>
                  <a:schemeClr val="bg1"/>
                </a:solidFill>
              </a:rPr>
              <a:t> </a:t>
            </a:r>
            <a:r>
              <a:rPr dirty="0" sz="2400" lang="en-US">
                <a:solidFill>
                  <a:schemeClr val="bg1"/>
                </a:solidFill>
              </a:rPr>
              <a:t> </a:t>
            </a:r>
            <a:r>
              <a:rPr dirty="0" sz="2400" lang="en-US">
                <a:solidFill>
                  <a:schemeClr val="bg1"/>
                </a:solidFill>
              </a:rPr>
              <a:t>The</a:t>
            </a:r>
            <a:r>
              <a:rPr dirty="0" sz="2400" lang="en-US">
                <a:solidFill>
                  <a:schemeClr val="bg1"/>
                </a:solidFill>
              </a:rPr>
              <a:t> sleep disturbance causes clinically significant or impairment in social occupational and other important areas of functioning</a:t>
            </a:r>
            <a:endParaRPr b="1" dirty="0" sz="3600" i="1" lang="en-US" u="sng" smtClean="0">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04" name=""/>
        <p:cNvGrpSpPr/>
        <p:nvPr/>
      </p:nvGrpSpPr>
      <p:grpSpPr>
        <a:xfrm>
          <a:off x="0" y="0"/>
          <a:ext cx="0" cy="0"/>
          <a:chOff x="0" y="0"/>
          <a:chExt cx="0" cy="0"/>
        </a:xfrm>
      </p:grpSpPr>
      <p:sp>
        <p:nvSpPr>
          <p:cNvPr id="1048612" name="Title 1"/>
          <p:cNvSpPr>
            <a:spLocks noGrp="1"/>
          </p:cNvSpPr>
          <p:nvPr>
            <p:ph type="title"/>
          </p:nvPr>
        </p:nvSpPr>
        <p:spPr/>
        <p:txBody>
          <a:bodyPr anchor="t"/>
          <a:p>
            <a:pPr algn="ctr" lvl="0"/>
            <a:r>
              <a:rPr b="1" dirty="0" sz="4800" i="1" lang="en-US" u="sng" smtClean="0">
                <a:solidFill>
                  <a:srgbClr val="FFFFFF"/>
                </a:solidFill>
                <a:latin typeface="Andalus" panose="02020603050405020304" pitchFamily="18" charset="-78"/>
                <a:cs typeface="Andalus" panose="02020603050405020304" pitchFamily="18" charset="-78"/>
              </a:rPr>
              <a:t>Insomnia Disorder</a:t>
            </a:r>
            <a:r>
              <a:rPr b="1" dirty="0" sz="4800" i="1" lang="en-US" u="sng" smtClean="0">
                <a:solidFill>
                  <a:srgbClr val="FFFFFF"/>
                </a:solidFill>
                <a:latin typeface="Andalus" panose="02020603050405020304" pitchFamily="18" charset="-78"/>
                <a:cs typeface="Andalus" panose="02020603050405020304" pitchFamily="18" charset="-78"/>
              </a:rPr>
              <a:t>:</a:t>
            </a:r>
            <a:r>
              <a:rPr b="1" dirty="0" sz="4800" i="1" lang="en-US" u="sng" smtClean="0">
                <a:solidFill>
                  <a:srgbClr val="FFFFFF"/>
                </a:solidFill>
                <a:latin typeface="Andalus" panose="02020603050405020304" pitchFamily="18" charset="-78"/>
                <a:cs typeface="Andalus" panose="02020603050405020304" pitchFamily="18" charset="-78"/>
              </a:rPr>
              <a:t>-</a:t>
            </a:r>
            <a:r>
              <a:rPr b="1" dirty="0" sz="4000" i="1" lang="en-US" u="sng">
                <a:solidFill>
                  <a:srgbClr val="FFFFFF"/>
                </a:solidFill>
                <a:latin typeface="Andalus" panose="02020603050405020304" pitchFamily="18" charset="-78"/>
                <a:cs typeface="Andalus" panose="02020603050405020304" pitchFamily="18" charset="-78"/>
              </a:rPr>
              <a:t/>
            </a:r>
            <a:br>
              <a:rPr b="1" dirty="0" sz="4000" i="1" lang="en-US" u="sng">
                <a:solidFill>
                  <a:srgbClr val="FFFFFF"/>
                </a:solidFill>
                <a:latin typeface="Andalus" panose="02020603050405020304" pitchFamily="18" charset="-78"/>
                <a:cs typeface="Andalus" panose="02020603050405020304" pitchFamily="18" charset="-78"/>
              </a:rPr>
            </a:br>
            <a:endParaRPr b="1" dirty="0" sz="4000" i="1" lang="en-US" u="sng">
              <a:solidFill>
                <a:srgbClr val="FFFFFF"/>
              </a:solidFill>
              <a:latin typeface="Andalus" panose="02020603050405020304" pitchFamily="18" charset="-78"/>
              <a:cs typeface="Andalus" panose="02020603050405020304" pitchFamily="18" charset="-78"/>
            </a:endParaRPr>
          </a:p>
        </p:txBody>
      </p:sp>
      <p:sp>
        <p:nvSpPr>
          <p:cNvPr id="1048613" name="Content Placeholder 9"/>
          <p:cNvSpPr>
            <a:spLocks noGrp="1"/>
          </p:cNvSpPr>
          <p:nvPr>
            <p:ph idx="1"/>
          </p:nvPr>
        </p:nvSpPr>
        <p:spPr>
          <a:xfrm>
            <a:off x="506438" y="2349305"/>
            <a:ext cx="11197882" cy="4403188"/>
          </a:xfrm>
          <a:solidFill>
            <a:srgbClr val="572B5C"/>
          </a:solidFill>
        </p:spPr>
        <p:txBody>
          <a:bodyPr>
            <a:normAutofit lnSpcReduction="10000"/>
          </a:bodyPr>
          <a:p>
            <a:pPr indent="0" marL="0">
              <a:buNone/>
            </a:pPr>
            <a:r>
              <a:rPr b="1" dirty="0" sz="3200" i="1" lang="en-US" u="sng" smtClean="0">
                <a:solidFill>
                  <a:srgbClr val="FFFFFF"/>
                </a:solidFill>
                <a:latin typeface="Andalus" panose="02020603050405020304" pitchFamily="18" charset="-78"/>
                <a:cs typeface="Andalus" panose="02020603050405020304" pitchFamily="18" charset="-78"/>
              </a:rPr>
              <a:t>Diagnostic Criteria</a:t>
            </a:r>
            <a:r>
              <a:rPr b="1" dirty="0" sz="3200" i="1" lang="en-US" u="sng" smtClean="0">
                <a:solidFill>
                  <a:srgbClr val="FFFFFF"/>
                </a:solidFill>
                <a:latin typeface="Andalus" panose="02020603050405020304" pitchFamily="18" charset="-78"/>
                <a:cs typeface="Andalus" panose="02020603050405020304" pitchFamily="18" charset="-78"/>
              </a:rPr>
              <a:t>:</a:t>
            </a:r>
            <a:r>
              <a:rPr b="1" dirty="0" sz="3200" i="1" lang="en-US" u="sng" smtClean="0">
                <a:solidFill>
                  <a:srgbClr val="FFFFFF"/>
                </a:solidFill>
                <a:latin typeface="Andalus" panose="02020603050405020304" pitchFamily="18" charset="-78"/>
                <a:cs typeface="Andalus" panose="02020603050405020304" pitchFamily="18" charset="-78"/>
              </a:rPr>
              <a:t>-</a:t>
            </a:r>
            <a:endParaRPr b="1" dirty="0" sz="3200" i="1" lang="en-US" u="sng" smtClean="0">
              <a:solidFill>
                <a:srgbClr val="FFFFFF"/>
              </a:solidFill>
              <a:latin typeface="Andalus" panose="02020603050405020304" pitchFamily="18" charset="-78"/>
              <a:cs typeface="Andalus" panose="02020603050405020304" pitchFamily="18" charset="-78"/>
            </a:endParaRPr>
          </a:p>
          <a:p>
            <a:pPr indent="0" lvl="1" marL="400050">
              <a:buNone/>
            </a:pPr>
            <a:r>
              <a:rPr dirty="0" sz="2800" lang="en-US" smtClean="0">
                <a:solidFill>
                  <a:schemeClr val="bg1"/>
                </a:solidFill>
                <a:latin typeface="Andalus" panose="02020603050405020304" pitchFamily="18" charset="-78"/>
                <a:cs typeface="Andalus" panose="02020603050405020304" pitchFamily="18" charset="-78"/>
              </a:rPr>
              <a:t> </a:t>
            </a:r>
            <a:r>
              <a:rPr dirty="0" sz="2800" lang="en-US" smtClean="0">
                <a:solidFill>
                  <a:schemeClr val="bg1"/>
                </a:solidFill>
                <a:latin typeface="Andalus" panose="02020603050405020304" pitchFamily="18" charset="-78"/>
                <a:cs typeface="Andalus" panose="02020603050405020304" pitchFamily="18" charset="-78"/>
              </a:rPr>
              <a:t>A</a:t>
            </a:r>
            <a:r>
              <a:rPr dirty="0" sz="2800" lang="en-US" smtClean="0">
                <a:solidFill>
                  <a:schemeClr val="bg1"/>
                </a:solidFill>
              </a:rPr>
              <a:t> </a:t>
            </a:r>
            <a:r>
              <a:rPr dirty="0" sz="2800" lang="en-US" smtClean="0">
                <a:solidFill>
                  <a:schemeClr val="bg1"/>
                </a:solidFill>
              </a:rPr>
              <a:t>.</a:t>
            </a:r>
            <a:r>
              <a:rPr dirty="0" sz="2800" lang="en-US" smtClean="0">
                <a:solidFill>
                  <a:schemeClr val="bg1"/>
                </a:solidFill>
              </a:rPr>
              <a:t> </a:t>
            </a:r>
            <a:r>
              <a:rPr dirty="0" sz="2800" lang="en-US" smtClean="0">
                <a:solidFill>
                  <a:schemeClr val="bg1"/>
                </a:solidFill>
              </a:rPr>
              <a:t>predominant</a:t>
            </a:r>
            <a:r>
              <a:rPr dirty="0" sz="2800" lang="en-US">
                <a:solidFill>
                  <a:schemeClr val="bg1"/>
                </a:solidFill>
              </a:rPr>
              <a:t> complaint of dissatisfaction with sleep quantity or quality, associated with one (or more) of the following symptoms</a:t>
            </a:r>
            <a:r>
              <a:rPr dirty="0" sz="2800" lang="en-US" smtClean="0">
                <a:solidFill>
                  <a:schemeClr val="bg1"/>
                </a:solidFill>
              </a:rPr>
              <a:t>:</a:t>
            </a:r>
            <a:endParaRPr dirty="0" sz="2400" lang="en-US">
              <a:solidFill>
                <a:srgbClr val="92D050"/>
              </a:solidFill>
              <a:latin typeface="Andalus" panose="02020603050405020304" pitchFamily="18" charset="-78"/>
              <a:cs typeface="Andalus" panose="02020603050405020304" pitchFamily="18" charset="-78"/>
            </a:endParaRPr>
          </a:p>
          <a:p>
            <a:pPr indent="0" marL="0">
              <a:buNone/>
            </a:pPr>
            <a:r>
              <a:rPr dirty="0" lang="en-US" smtClean="0">
                <a:solidFill>
                  <a:schemeClr val="bg1"/>
                </a:solidFill>
              </a:rPr>
              <a:t>	</a:t>
            </a:r>
            <a:r>
              <a:rPr dirty="0" sz="2300" lang="en-US" smtClean="0">
                <a:solidFill>
                  <a:schemeClr val="bg1"/>
                </a:solidFill>
              </a:rPr>
              <a:t>1</a:t>
            </a:r>
            <a:r>
              <a:rPr dirty="0" sz="2300" lang="en-US" smtClean="0">
                <a:solidFill>
                  <a:schemeClr val="bg1"/>
                </a:solidFill>
              </a:rPr>
              <a:t>)</a:t>
            </a:r>
            <a:r>
              <a:rPr dirty="0" sz="2300" lang="en-US" smtClean="0">
                <a:solidFill>
                  <a:schemeClr val="bg1"/>
                </a:solidFill>
              </a:rPr>
              <a:t> </a:t>
            </a:r>
            <a:r>
              <a:rPr dirty="0" sz="2300" lang="en-US" smtClean="0">
                <a:solidFill>
                  <a:schemeClr val="bg1"/>
                </a:solidFill>
              </a:rPr>
              <a:t>Difficulty</a:t>
            </a:r>
            <a:r>
              <a:rPr dirty="0" sz="2300" lang="en-US" smtClean="0">
                <a:solidFill>
                  <a:schemeClr val="bg1"/>
                </a:solidFill>
              </a:rPr>
              <a:t> </a:t>
            </a:r>
            <a:r>
              <a:rPr dirty="0" sz="2300" lang="en-US">
                <a:solidFill>
                  <a:schemeClr val="bg1"/>
                </a:solidFill>
              </a:rPr>
              <a:t>initiating sleep. (In children, this may manifest as difficulty initiating sleep without</a:t>
            </a:r>
            <a:r>
              <a:rPr dirty="0" sz="2300" lang="en-US">
                <a:solidFill>
                  <a:schemeClr val="bg1"/>
                </a:solidFill>
              </a:rPr>
              <a:t> </a:t>
            </a:r>
            <a:r>
              <a:rPr dirty="0" sz="2300" lang="en-US" smtClean="0">
                <a:solidFill>
                  <a:schemeClr val="bg1"/>
                </a:solidFill>
              </a:rPr>
              <a:t>	caregiver </a:t>
            </a:r>
            <a:r>
              <a:rPr dirty="0" sz="2300" lang="en-US">
                <a:solidFill>
                  <a:schemeClr val="bg1"/>
                </a:solidFill>
              </a:rPr>
              <a:t>intervention</a:t>
            </a:r>
            <a:r>
              <a:rPr dirty="0" sz="2300" lang="en-US" smtClean="0">
                <a:solidFill>
                  <a:schemeClr val="bg1"/>
                </a:solidFill>
              </a:rPr>
              <a:t>.)</a:t>
            </a:r>
            <a:endParaRPr dirty="0" sz="2300" lang="en-US" smtClean="0">
              <a:solidFill>
                <a:schemeClr val="bg1"/>
              </a:solidFill>
            </a:endParaRPr>
          </a:p>
          <a:p>
            <a:pPr indent="0" marL="0">
              <a:buNone/>
            </a:pPr>
            <a:r>
              <a:rPr dirty="0" sz="2300" lang="en-US">
                <a:solidFill>
                  <a:schemeClr val="bg1"/>
                </a:solidFill>
              </a:rPr>
              <a:t>	</a:t>
            </a:r>
            <a:r>
              <a:rPr dirty="0" sz="2300" lang="en-US" smtClean="0">
                <a:solidFill>
                  <a:schemeClr val="bg1"/>
                </a:solidFill>
              </a:rPr>
              <a:t>2	</a:t>
            </a:r>
            <a:r>
              <a:rPr dirty="0" sz="2300" lang="en-US" smtClean="0">
                <a:solidFill>
                  <a:schemeClr val="bg1"/>
                </a:solidFill>
              </a:rPr>
              <a:t>)</a:t>
            </a:r>
            <a:r>
              <a:rPr dirty="0" sz="2300" lang="en-US" smtClean="0">
                <a:solidFill>
                  <a:schemeClr val="bg1"/>
                </a:solidFill>
              </a:rPr>
              <a:t> </a:t>
            </a:r>
            <a:r>
              <a:rPr dirty="0" sz="2300" lang="en-US" smtClean="0">
                <a:solidFill>
                  <a:schemeClr val="bg1"/>
                </a:solidFill>
              </a:rPr>
              <a:t>Difficulty</a:t>
            </a:r>
            <a:r>
              <a:rPr dirty="0" sz="2300" lang="en-US">
                <a:solidFill>
                  <a:schemeClr val="bg1"/>
                </a:solidFill>
              </a:rPr>
              <a:t> maintaining sleep, characterized by frequent awakenings or problems returning </a:t>
            </a:r>
            <a:r>
              <a:rPr dirty="0" sz="2300" lang="en-US" smtClean="0">
                <a:solidFill>
                  <a:schemeClr val="bg1"/>
                </a:solidFill>
              </a:rPr>
              <a:t>to </a:t>
            </a:r>
            <a:r>
              <a:rPr dirty="0" sz="2300" lang="en-US">
                <a:solidFill>
                  <a:schemeClr val="bg1"/>
                </a:solidFill>
              </a:rPr>
              <a:t>sleep after awakenings. (In children, this may manifest as difficulty returning to sleep </a:t>
            </a:r>
            <a:r>
              <a:rPr dirty="0" sz="2300" lang="en-US" smtClean="0">
                <a:solidFill>
                  <a:schemeClr val="bg1"/>
                </a:solidFill>
              </a:rPr>
              <a:t>without </a:t>
            </a:r>
            <a:r>
              <a:rPr dirty="0" sz="2300" lang="en-US">
                <a:solidFill>
                  <a:schemeClr val="bg1"/>
                </a:solidFill>
              </a:rPr>
              <a:t>caregiver intervention</a:t>
            </a:r>
            <a:r>
              <a:rPr dirty="0" sz="2300" lang="en-US" smtClean="0">
                <a:solidFill>
                  <a:schemeClr val="bg1"/>
                </a:solidFill>
              </a:rPr>
              <a:t>.)</a:t>
            </a:r>
            <a:endParaRPr dirty="0" sz="2300" lang="en-US" smtClean="0">
              <a:solidFill>
                <a:schemeClr val="bg1"/>
              </a:solidFill>
            </a:endParaRPr>
          </a:p>
          <a:p>
            <a:pPr indent="0" marL="0">
              <a:buNone/>
            </a:pPr>
            <a:r>
              <a:rPr dirty="0" sz="2300" lang="en-US">
                <a:solidFill>
                  <a:schemeClr val="bg1"/>
                </a:solidFill>
              </a:rPr>
              <a:t>	</a:t>
            </a:r>
            <a:r>
              <a:rPr dirty="0" sz="2300" lang="en-US" smtClean="0">
                <a:solidFill>
                  <a:schemeClr val="bg1"/>
                </a:solidFill>
              </a:rPr>
              <a:t>3	</a:t>
            </a:r>
            <a:r>
              <a:rPr dirty="0" sz="2300" lang="en-US" smtClean="0">
                <a:solidFill>
                  <a:schemeClr val="bg1"/>
                </a:solidFill>
              </a:rPr>
              <a:t>)</a:t>
            </a:r>
            <a:r>
              <a:rPr dirty="0" sz="2300" lang="en-US" smtClean="0">
                <a:solidFill>
                  <a:schemeClr val="bg1"/>
                </a:solidFill>
              </a:rPr>
              <a:t> </a:t>
            </a:r>
            <a:r>
              <a:rPr dirty="0" sz="2300" lang="en-US" smtClean="0">
                <a:solidFill>
                  <a:schemeClr val="bg1"/>
                </a:solidFill>
              </a:rPr>
              <a:t>Early-morning</a:t>
            </a:r>
            <a:r>
              <a:rPr dirty="0" sz="2300" lang="en-US">
                <a:solidFill>
                  <a:schemeClr val="bg1"/>
                </a:solidFill>
              </a:rPr>
              <a:t> awakening with inability to return to sleep</a:t>
            </a:r>
            <a:r>
              <a:rPr dirty="0" sz="2300" lang="en-US" smtClean="0">
                <a:solidFill>
                  <a:schemeClr val="bg1"/>
                </a:solidFill>
              </a:rPr>
              <a:t>.</a:t>
            </a:r>
            <a:r>
              <a:rPr dirty="0" sz="2300" lang="en-US">
                <a:solidFill>
                  <a:schemeClr val="bg1"/>
                </a:solidFill>
              </a:rPr>
              <a:t/>
            </a:r>
            <a:br>
              <a:rPr dirty="0" sz="2300" lang="en-US">
                <a:solidFill>
                  <a:schemeClr val="bg1"/>
                </a:solidFill>
              </a:rPr>
            </a:br>
            <a:r>
              <a:rPr dirty="0" lang="en-US">
                <a:solidFill>
                  <a:schemeClr val="bg1"/>
                </a:solidFill>
              </a:rPr>
              <a:t/>
            </a:r>
            <a:br>
              <a:rPr dirty="0" lang="en-US">
                <a:solidFill>
                  <a:schemeClr val="bg1"/>
                </a:solidFill>
              </a:rPr>
            </a:br>
            <a:endParaRPr b="1" dirty="0" sz="2800" lang="en-US" smtClean="0">
              <a:solidFill>
                <a:schemeClr val="bg1"/>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43" name=""/>
        <p:cNvGrpSpPr/>
        <p:nvPr/>
      </p:nvGrpSpPr>
      <p:grpSpPr>
        <a:xfrm>
          <a:off x="0" y="0"/>
          <a:ext cx="0" cy="0"/>
          <a:chOff x="0" y="0"/>
          <a:chExt cx="0" cy="0"/>
        </a:xfrm>
      </p:grpSpPr>
      <p:sp>
        <p:nvSpPr>
          <p:cNvPr id="1048662" name="TextBox 1"/>
          <p:cNvSpPr txBox="1"/>
          <p:nvPr/>
        </p:nvSpPr>
        <p:spPr>
          <a:xfrm>
            <a:off x="164893" y="1588958"/>
            <a:ext cx="11857218" cy="5146040"/>
          </a:xfrm>
          <a:prstGeom prst="rect"/>
          <a:solidFill>
            <a:srgbClr val="572B5C"/>
          </a:solidFill>
        </p:spPr>
        <p:txBody>
          <a:bodyPr rtlCol="0" wrap="square">
            <a:spAutoFit/>
          </a:bodyPr>
          <a:p>
            <a:pPr algn="ctr"/>
            <a:r>
              <a:rPr b="1" dirty="0" sz="4400" i="1" lang="en-US" u="sng">
                <a:solidFill>
                  <a:srgbClr val="FFFFFF"/>
                </a:solidFill>
              </a:rPr>
              <a:t>Differential </a:t>
            </a:r>
            <a:r>
              <a:rPr b="1" dirty="0" sz="4400" i="1" lang="en-US" u="sng" smtClean="0">
                <a:solidFill>
                  <a:srgbClr val="FFFFFF"/>
                </a:solidFill>
              </a:rPr>
              <a:t>Diagnosis</a:t>
            </a:r>
            <a:r>
              <a:rPr b="1" dirty="0" sz="4400" i="1" lang="en-US" u="sng" smtClean="0">
                <a:solidFill>
                  <a:srgbClr val="FFFFFF"/>
                </a:solidFill>
              </a:rPr>
              <a:t>:</a:t>
            </a:r>
            <a:r>
              <a:rPr b="1" dirty="0" sz="4400" i="1" lang="en-US" u="sng" smtClean="0">
                <a:solidFill>
                  <a:srgbClr val="FFFFFF"/>
                </a:solidFill>
              </a:rPr>
              <a:t>-</a:t>
            </a:r>
            <a:endParaRPr b="1" dirty="0" sz="4400" i="1" lang="en-US" u="sng" smtClean="0">
              <a:solidFill>
                <a:srgbClr val="FFFFFF"/>
              </a:solidFill>
            </a:endParaRPr>
          </a:p>
          <a:p>
            <a:endParaRPr dirty="0" sz="4400" lang="en-US">
              <a:solidFill>
                <a:srgbClr val="92D050"/>
              </a:solidFill>
            </a:endParaRPr>
          </a:p>
          <a:p>
            <a:r>
              <a:rPr b="1" dirty="0" sz="2400" i="1" lang="en-US" u="sng">
                <a:solidFill>
                  <a:srgbClr val="FFFFFF"/>
                </a:solidFill>
              </a:rPr>
              <a:t>Normative variations in slee</a:t>
            </a:r>
            <a:r>
              <a:rPr b="1" dirty="0" sz="2400" i="1" lang="en-US" u="sng">
                <a:solidFill>
                  <a:srgbClr val="FFFFFF"/>
                </a:solidFill>
              </a:rPr>
              <a:t>p</a:t>
            </a:r>
            <a:r>
              <a:rPr b="1" dirty="0" sz="2400" i="1" lang="en-US" u="sng">
                <a:solidFill>
                  <a:schemeClr val="bg1"/>
                </a:solidFill>
              </a:rPr>
              <a:t> </a:t>
            </a:r>
            <a:r>
              <a:rPr b="1" dirty="0" sz="2400" i="1" lang="en-US" u="sng">
                <a:solidFill>
                  <a:schemeClr val="bg1"/>
                </a:solidFill>
              </a:rPr>
              <a:t>:</a:t>
            </a:r>
            <a:r>
              <a:rPr b="1" dirty="0" sz="2400" i="1" lang="en-US" u="sng">
                <a:solidFill>
                  <a:schemeClr val="bg1"/>
                </a:solidFill>
              </a:rPr>
              <a:t>-</a:t>
            </a:r>
            <a:r>
              <a:rPr b="1" dirty="0" sz="2400" i="1" lang="en-US" u="sng">
                <a:solidFill>
                  <a:schemeClr val="bg1"/>
                </a:solidFill>
              </a:rPr>
              <a:t> </a:t>
            </a:r>
            <a:endParaRPr altLang="en-US" lang="zh-CN"/>
          </a:p>
          <a:p>
            <a:r>
              <a:rPr b="0" dirty="0" sz="2400" i="1" lang="en-US" u="sng">
                <a:solidFill>
                  <a:schemeClr val="bg1"/>
                </a:solidFill>
              </a:rPr>
              <a:t>d</a:t>
            </a:r>
            <a:r>
              <a:rPr altLang="en-US" b="0" dirty="0" sz="2400" i="1" lang="en-US" u="sng">
                <a:solidFill>
                  <a:schemeClr val="bg1"/>
                </a:solidFill>
              </a:rPr>
              <a:t>e</a:t>
            </a:r>
            <a:r>
              <a:rPr altLang="en-US" b="0" dirty="0" sz="2400" i="1" lang="en-US" u="sng">
                <a:solidFill>
                  <a:schemeClr val="bg1"/>
                </a:solidFill>
              </a:rPr>
              <a:t>l</a:t>
            </a:r>
            <a:r>
              <a:rPr altLang="en-US" b="0" dirty="0" sz="2400" i="1" lang="en-US" u="sng">
                <a:solidFill>
                  <a:schemeClr val="bg1"/>
                </a:solidFill>
              </a:rPr>
              <a:t>e</a:t>
            </a:r>
            <a:r>
              <a:rPr b="0" dirty="0" lang="en-US">
                <a:solidFill>
                  <a:schemeClr val="bg1"/>
                </a:solidFill>
              </a:rPr>
              <a:t>ayed</a:t>
            </a:r>
            <a:r>
              <a:rPr dirty="0" lang="en-US">
                <a:solidFill>
                  <a:schemeClr val="bg1"/>
                </a:solidFill>
              </a:rPr>
              <a:t> sleep phase type must be distinguished from</a:t>
            </a:r>
            <a:endParaRPr altLang="en-US" lang="zh-CN"/>
          </a:p>
          <a:p>
            <a:r>
              <a:rPr dirty="0" lang="en-US">
                <a:solidFill>
                  <a:schemeClr val="bg1"/>
                </a:solidFill>
              </a:rPr>
              <a:t>"normal" sleep patterns in which an individual has a late schedule that does not cause</a:t>
            </a:r>
          </a:p>
          <a:p>
            <a:r>
              <a:rPr dirty="0" lang="en-US">
                <a:solidFill>
                  <a:schemeClr val="bg1"/>
                </a:solidFill>
              </a:rPr>
              <a:t>personal, social, or occupational distress (most commonly seen in adolescents and young</a:t>
            </a:r>
          </a:p>
          <a:p>
            <a:r>
              <a:rPr dirty="0" lang="en-US">
                <a:solidFill>
                  <a:schemeClr val="bg1"/>
                </a:solidFill>
              </a:rPr>
              <a:t>adults).</a:t>
            </a:r>
          </a:p>
          <a:p>
            <a:r>
              <a:rPr b="1" dirty="0" sz="2400" i="1" lang="en-US" u="sng">
                <a:solidFill>
                  <a:srgbClr val="FFFFFF"/>
                </a:solidFill>
              </a:rPr>
              <a:t>Other sleep disorder</a:t>
            </a:r>
            <a:r>
              <a:rPr b="1" dirty="0" sz="2400" i="1" lang="en-US" u="sng">
                <a:solidFill>
                  <a:srgbClr val="FFFFFF"/>
                </a:solidFill>
              </a:rPr>
              <a:t>:</a:t>
            </a:r>
            <a:r>
              <a:rPr b="1" dirty="0" sz="2400" i="1" lang="en-US" u="sng">
                <a:solidFill>
                  <a:srgbClr val="FFFFFF"/>
                </a:solidFill>
              </a:rPr>
              <a:t>-</a:t>
            </a:r>
            <a:r>
              <a:rPr b="1" dirty="0" sz="2400" i="1" lang="en-US" u="sng">
                <a:solidFill>
                  <a:srgbClr val="FFFFFF"/>
                </a:solidFill>
              </a:rPr>
              <a:t> </a:t>
            </a:r>
            <a:endParaRPr altLang="en-US" lang="zh-CN"/>
          </a:p>
          <a:p>
            <a:r>
              <a:rPr b="1" dirty="0" i="1" lang="en-US" u="sng">
                <a:solidFill>
                  <a:srgbClr val="FFFFFF"/>
                </a:solidFill>
              </a:rPr>
              <a:t>.</a:t>
            </a:r>
            <a:r>
              <a:rPr dirty="0" lang="en-US">
                <a:solidFill>
                  <a:schemeClr val="bg1"/>
                </a:solidFill>
              </a:rPr>
              <a:t> I</a:t>
            </a:r>
            <a:r>
              <a:rPr dirty="0" lang="en-US">
                <a:solidFill>
                  <a:schemeClr val="bg1"/>
                </a:solidFill>
              </a:rPr>
              <a:t>nsomnia disorder and other circadian rhythm sleep-wake disorders should be included in the differential. Excessive sleepiness may also be caused by</a:t>
            </a:r>
            <a:endParaRPr altLang="en-US" lang="zh-CN"/>
          </a:p>
          <a:p>
            <a:r>
              <a:rPr dirty="0" lang="en-US">
                <a:solidFill>
                  <a:schemeClr val="bg1"/>
                </a:solidFill>
              </a:rPr>
              <a:t>other sleep disturbances, such as breathing-related sleep disorders, insomnias, sleeprelated movement disorders, and medical, neurological, and mental disorders. Overnight</a:t>
            </a:r>
          </a:p>
          <a:p>
            <a:r>
              <a:rPr dirty="0" lang="en-US">
                <a:solidFill>
                  <a:schemeClr val="bg1"/>
                </a:solidFill>
              </a:rPr>
              <a:t>polysomnography may help in evaluating for other comorbid sleep disorders, such as</a:t>
            </a:r>
          </a:p>
          <a:p>
            <a:r>
              <a:rPr dirty="0" lang="en-US">
                <a:solidFill>
                  <a:schemeClr val="bg1"/>
                </a:solidFill>
              </a:rPr>
              <a:t>sleep apnea. The circadian nature of delayed sleep phase type, however, should differentiate it from other disorders with similar complaints</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44" name=""/>
        <p:cNvGrpSpPr/>
        <p:nvPr/>
      </p:nvGrpSpPr>
      <p:grpSpPr>
        <a:xfrm>
          <a:off x="0" y="0"/>
          <a:ext cx="0" cy="0"/>
          <a:chOff x="0" y="0"/>
          <a:chExt cx="0" cy="0"/>
        </a:xfrm>
      </p:grpSpPr>
      <p:sp>
        <p:nvSpPr>
          <p:cNvPr id="1048663" name="Title 1"/>
          <p:cNvSpPr>
            <a:spLocks noGrp="1"/>
          </p:cNvSpPr>
          <p:nvPr>
            <p:ph type="title"/>
          </p:nvPr>
        </p:nvSpPr>
        <p:spPr/>
        <p:txBody>
          <a:bodyPr/>
          <a:p>
            <a:pPr algn="ctr"/>
            <a:r>
              <a:rPr b="1" dirty="0" sz="4800" i="1" lang="en-US" u="sng">
                <a:solidFill>
                  <a:srgbClr val="FFFFFF"/>
                </a:solidFill>
              </a:rPr>
              <a:t>Parasomnias</a:t>
            </a:r>
            <a:r>
              <a:rPr b="1" dirty="0" sz="4800" i="1" lang="en-US" u="sng">
                <a:solidFill>
                  <a:srgbClr val="FFFFFF"/>
                </a:solidFill>
              </a:rPr>
              <a:t>:</a:t>
            </a:r>
            <a:r>
              <a:rPr b="1" dirty="0" sz="4800" i="1" lang="en-US" u="sng">
                <a:solidFill>
                  <a:srgbClr val="FFFFFF"/>
                </a:solidFill>
              </a:rPr>
              <a:t>-</a:t>
            </a:r>
            <a:endParaRPr b="1" dirty="0" sz="4800" i="1" lang="en-US" u="sng">
              <a:solidFill>
                <a:srgbClr val="FFFFFF"/>
              </a:solidFill>
              <a:latin typeface="Andalus" panose="02020603050405020304" pitchFamily="18" charset="-78"/>
              <a:cs typeface="Andalus" panose="02020603050405020304" pitchFamily="18" charset="-78"/>
            </a:endParaRPr>
          </a:p>
        </p:txBody>
      </p:sp>
      <p:sp>
        <p:nvSpPr>
          <p:cNvPr id="1048664" name="Content Placeholder 2"/>
          <p:cNvSpPr>
            <a:spLocks noGrp="1"/>
          </p:cNvSpPr>
          <p:nvPr>
            <p:ph idx="1"/>
          </p:nvPr>
        </p:nvSpPr>
        <p:spPr>
          <a:xfrm>
            <a:off x="689548" y="2577742"/>
            <a:ext cx="10852878" cy="3838048"/>
          </a:xfrm>
          <a:solidFill>
            <a:srgbClr val="572B5C"/>
          </a:solidFill>
        </p:spPr>
        <p:txBody>
          <a:bodyPr anchor="t">
            <a:normAutofit fontScale="95833" lnSpcReduction="20000"/>
          </a:bodyPr>
          <a:p>
            <a:pPr algn="ctr" indent="0" marL="0">
              <a:buNone/>
            </a:pPr>
            <a:endParaRPr dirty="0" sz="2400" lang="en-US" smtClean="0">
              <a:solidFill>
                <a:schemeClr val="bg1"/>
              </a:solidFill>
              <a:latin typeface="Andalus" panose="02020603050405020304" pitchFamily="18" charset="-78"/>
              <a:cs typeface="Andalus" panose="02020603050405020304" pitchFamily="18" charset="-78"/>
            </a:endParaRPr>
          </a:p>
          <a:p>
            <a:pPr indent="0" marL="0">
              <a:buNone/>
            </a:pPr>
            <a:r>
              <a:rPr dirty="0" sz="4791" lang="en-US">
                <a:solidFill>
                  <a:schemeClr val="bg1"/>
                </a:solidFill>
              </a:rPr>
              <a:t>Parasomnias are disorders characterized by abnormal behavioral experimental or physiological events occurring in association with sleep specific sleep stages or sleep-wake </a:t>
            </a:r>
            <a:r>
              <a:rPr dirty="0" sz="4791" lang="en-US" smtClean="0">
                <a:solidFill>
                  <a:schemeClr val="bg1"/>
                </a:solidFill>
              </a:rPr>
              <a:t>transitions</a:t>
            </a:r>
            <a:r>
              <a:rPr dirty="0" sz="4791" lang="en-US">
                <a:solidFill>
                  <a:schemeClr val="bg1"/>
                </a:solidFill>
              </a:rPr>
              <a:t>.</a:t>
            </a:r>
            <a:endParaRPr dirty="0" sz="4791" lang="en-US">
              <a:solidFill>
                <a:schemeClr val="bg1"/>
              </a:solidFill>
            </a:endParaRPr>
          </a:p>
          <a:p>
            <a:pPr algn="ctr" indent="0" marL="0">
              <a:buNone/>
            </a:pPr>
            <a:r>
              <a:rPr dirty="0" sz="2400" lang="en-US" smtClean="0">
                <a:solidFill>
                  <a:schemeClr val="bg2"/>
                </a:solidFill>
                <a:latin typeface="Andalus" panose="02020603050405020304" pitchFamily="18" charset="-78"/>
                <a:cs typeface="Andalus" panose="02020603050405020304" pitchFamily="18" charset="-78"/>
              </a:rPr>
              <a:t>  </a:t>
            </a:r>
            <a:endParaRPr dirty="0" sz="2400" lang="en-US">
              <a:solidFill>
                <a:schemeClr val="bg2"/>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45" name=""/>
        <p:cNvGrpSpPr/>
        <p:nvPr/>
      </p:nvGrpSpPr>
      <p:grpSpPr>
        <a:xfrm>
          <a:off x="0" y="0"/>
          <a:ext cx="0" cy="0"/>
          <a:chOff x="0" y="0"/>
          <a:chExt cx="0" cy="0"/>
        </a:xfrm>
      </p:grpSpPr>
      <p:graphicFrame>
        <p:nvGraphicFramePr>
          <p:cNvPr id="4194306" name="Diagram 3"/>
          <p:cNvGraphicFramePr>
            <a:graphicFrameLocks/>
          </p:cNvGraphicFramePr>
          <p:nvPr/>
        </p:nvGraphicFramePr>
        <p:xfrm>
          <a:off x="942535" y="2267112"/>
          <a:ext cx="10128739" cy="3655386"/>
        </p:xfrm>
        <a:graphic>
          <a:graphicData uri="http://schemas.openxmlformats.org/drawingml/2006/diagram">
            <dgm:relIds xmlns:dgm="http://schemas.openxmlformats.org/drawingml/2006/diagram" xmlns:r="http://schemas.openxmlformats.org/officeDocument/2006/relationships" r:dm="rId2" r:lo="rId1" r:qs="rId5" r:cs="rId4"/>
          </a:graphicData>
        </a:graphic>
      </p:graphicFrame>
      <p:sp>
        <p:nvSpPr>
          <p:cNvPr id="1048665" name=""/>
          <p:cNvSpPr txBox="1"/>
          <p:nvPr/>
        </p:nvSpPr>
        <p:spPr>
          <a:xfrm>
            <a:off x="1080379" y="3274384"/>
            <a:ext cx="10806164" cy="866140"/>
          </a:xfrm>
          <a:prstGeom prst="rect"/>
        </p:spPr>
        <p:txBody>
          <a:bodyPr rtlCol="0" wrap="square">
            <a:spAutoFit/>
          </a:bodyPr>
          <a:p>
            <a:r>
              <a:rPr b="1" sz="5200" i="1" lang="en-US" u="sng">
                <a:solidFill>
                  <a:srgbClr val="FFFFFF"/>
                </a:solidFill>
              </a:rPr>
              <a:t>T</a:t>
            </a:r>
            <a:r>
              <a:rPr b="1" sz="5200" i="1" lang="en-US" u="sng">
                <a:solidFill>
                  <a:srgbClr val="FFFFFF"/>
                </a:solidFill>
              </a:rPr>
              <a:t>y</a:t>
            </a:r>
            <a:r>
              <a:rPr b="1" sz="5200" i="1" lang="en-US" u="sng">
                <a:solidFill>
                  <a:srgbClr val="FFFFFF"/>
                </a:solidFill>
              </a:rPr>
              <a:t>p</a:t>
            </a:r>
            <a:r>
              <a:rPr b="1" sz="5200" i="1" lang="en-US" u="sng">
                <a:solidFill>
                  <a:srgbClr val="FFFFFF"/>
                </a:solidFill>
              </a:rPr>
              <a:t>e</a:t>
            </a:r>
            <a:r>
              <a:rPr b="1" sz="5200" i="1" lang="en-US" u="sng">
                <a:solidFill>
                  <a:srgbClr val="FFFFFF"/>
                </a:solidFill>
              </a:rPr>
              <a:t>s</a:t>
            </a:r>
            <a:r>
              <a:rPr b="1" sz="5200" i="1" lang="en-US" u="sng">
                <a:solidFill>
                  <a:srgbClr val="FFFFFF"/>
                </a:solidFill>
              </a:rPr>
              <a:t> of</a:t>
            </a:r>
            <a:r>
              <a:rPr b="1" sz="5200" i="1" lang="en-US" u="sng">
                <a:solidFill>
                  <a:srgbClr val="FFFFFF"/>
                </a:solidFill>
              </a:rPr>
              <a:t> </a:t>
            </a:r>
            <a:r>
              <a:rPr b="1" sz="5200" i="1" lang="en-US" u="sng">
                <a:solidFill>
                  <a:srgbClr val="FFFFFF"/>
                </a:solidFill>
              </a:rPr>
              <a:t>p</a:t>
            </a:r>
            <a:r>
              <a:rPr b="1" sz="5200" i="1" lang="en-US" u="sng">
                <a:solidFill>
                  <a:srgbClr val="FFFFFF"/>
                </a:solidFill>
              </a:rPr>
              <a:t>a</a:t>
            </a:r>
            <a:r>
              <a:rPr b="1" sz="5200" i="1" lang="en-US" u="sng">
                <a:solidFill>
                  <a:srgbClr val="FFFFFF"/>
                </a:solidFill>
              </a:rPr>
              <a:t>r</a:t>
            </a:r>
            <a:r>
              <a:rPr b="1" sz="5200" i="1" lang="en-US" u="sng">
                <a:solidFill>
                  <a:srgbClr val="FFFFFF"/>
                </a:solidFill>
              </a:rPr>
              <a:t>a</a:t>
            </a:r>
            <a:r>
              <a:rPr b="1" sz="5200" i="1" lang="en-US" u="sng">
                <a:solidFill>
                  <a:srgbClr val="FFFFFF"/>
                </a:solidFill>
              </a:rPr>
              <a:t>s</a:t>
            </a:r>
            <a:r>
              <a:rPr b="1" sz="5200" i="1" lang="en-US" u="sng">
                <a:solidFill>
                  <a:srgbClr val="FFFFFF"/>
                </a:solidFill>
              </a:rPr>
              <a:t>o</a:t>
            </a:r>
            <a:r>
              <a:rPr b="1" sz="5200" i="1" lang="en-US" u="sng">
                <a:solidFill>
                  <a:srgbClr val="FFFFFF"/>
                </a:solidFill>
              </a:rPr>
              <a:t>m</a:t>
            </a:r>
            <a:r>
              <a:rPr b="1" sz="5200" i="1" lang="en-US" u="sng">
                <a:solidFill>
                  <a:srgbClr val="FFFFFF"/>
                </a:solidFill>
              </a:rPr>
              <a:t>n</a:t>
            </a:r>
            <a:r>
              <a:rPr b="1" sz="5200" i="1" lang="en-US" u="sng">
                <a:solidFill>
                  <a:srgbClr val="FFFFFF"/>
                </a:solidFill>
              </a:rPr>
              <a:t>i</a:t>
            </a:r>
            <a:r>
              <a:rPr b="1" sz="5200" i="1" lang="en-US" u="sng">
                <a:solidFill>
                  <a:srgbClr val="FFFFFF"/>
                </a:solidFill>
              </a:rPr>
              <a:t>a</a:t>
            </a:r>
            <a:r>
              <a:rPr b="1" sz="5200" i="1" lang="en-US" u="sng">
                <a:solidFill>
                  <a:srgbClr val="FFFFFF"/>
                </a:solidFill>
              </a:rPr>
              <a:t>s</a:t>
            </a:r>
            <a:r>
              <a:rPr sz="2800" lang="en-US">
                <a:solidFill>
                  <a:srgbClr val="000000"/>
                </a:solidFill>
              </a:rPr>
              <a:t> </a:t>
            </a:r>
            <a:endParaRPr sz="2800" lang="en-US">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48" name=""/>
        <p:cNvGrpSpPr/>
        <p:nvPr/>
      </p:nvGrpSpPr>
      <p:grpSpPr>
        <a:xfrm>
          <a:off x="0" y="0"/>
          <a:ext cx="0" cy="0"/>
          <a:chOff x="0" y="0"/>
          <a:chExt cx="0" cy="0"/>
        </a:xfrm>
      </p:grpSpPr>
      <p:sp>
        <p:nvSpPr>
          <p:cNvPr id="1048669" name="Title 1"/>
          <p:cNvSpPr>
            <a:spLocks noGrp="1"/>
          </p:cNvSpPr>
          <p:nvPr>
            <p:ph type="title"/>
          </p:nvPr>
        </p:nvSpPr>
        <p:spPr>
          <a:xfrm>
            <a:off x="1154954" y="579549"/>
            <a:ext cx="8761413" cy="1365161"/>
          </a:xfrm>
        </p:spPr>
        <p:txBody>
          <a:bodyPr anchor="t"/>
          <a:p>
            <a:pPr algn="ctr"/>
            <a:r>
              <a:rPr b="1" dirty="0" sz="4000" i="1" lang="en-US" u="sng">
                <a:solidFill>
                  <a:srgbClr val="FFFFFF"/>
                </a:solidFill>
              </a:rPr>
              <a:t>Non-Rapid Eye Movement (NREM) Sleep Arousal Disorders</a:t>
            </a:r>
            <a:r>
              <a:rPr b="1" dirty="0" sz="4000" i="1" lang="en-US" u="sng">
                <a:solidFill>
                  <a:srgbClr val="FFFFFF"/>
                </a:solidFill>
              </a:rPr>
              <a:t>:</a:t>
            </a:r>
            <a:r>
              <a:rPr b="1" dirty="0" sz="4000" i="1" lang="en-US" u="sng">
                <a:solidFill>
                  <a:srgbClr val="FFFFFF"/>
                </a:solidFill>
              </a:rPr>
              <a:t>-</a:t>
            </a:r>
            <a:br>
              <a:rPr b="1" dirty="0" sz="4000" i="1" lang="en-US" u="sng">
                <a:solidFill>
                  <a:srgbClr val="FFFFFF"/>
                </a:solidFill>
              </a:rPr>
            </a:br>
            <a:r>
              <a:rPr b="1" dirty="0" sz="4000" i="1" lang="en-US" u="sng">
                <a:solidFill>
                  <a:srgbClr val="FFFFFF"/>
                </a:solidFill>
                <a:latin typeface="Andalus" panose="02020603050405020304" pitchFamily="18" charset="-78"/>
                <a:cs typeface="Andalus" panose="02020603050405020304" pitchFamily="18" charset="-78"/>
              </a:rPr>
              <a:t/>
            </a:r>
            <a:br>
              <a:rPr b="1" dirty="0" sz="4000" i="1" lang="en-US" u="sng">
                <a:solidFill>
                  <a:srgbClr val="FFFFFF"/>
                </a:solidFill>
                <a:latin typeface="Andalus" panose="02020603050405020304" pitchFamily="18" charset="-78"/>
                <a:cs typeface="Andalus" panose="02020603050405020304" pitchFamily="18" charset="-78"/>
              </a:rPr>
            </a:br>
            <a:endParaRPr b="1" dirty="0" sz="4000" i="1" lang="en-US" u="sng">
              <a:solidFill>
                <a:srgbClr val="FFFFFF"/>
              </a:solidFill>
              <a:latin typeface="Andalus" panose="02020603050405020304" pitchFamily="18" charset="-78"/>
              <a:cs typeface="Andalus" panose="02020603050405020304" pitchFamily="18" charset="-78"/>
            </a:endParaRPr>
          </a:p>
        </p:txBody>
      </p:sp>
      <p:sp>
        <p:nvSpPr>
          <p:cNvPr id="1048670" name="Content Placeholder 9"/>
          <p:cNvSpPr>
            <a:spLocks noGrp="1"/>
          </p:cNvSpPr>
          <p:nvPr>
            <p:ph idx="1"/>
          </p:nvPr>
        </p:nvSpPr>
        <p:spPr>
          <a:xfrm>
            <a:off x="506437" y="2292439"/>
            <a:ext cx="11303489" cy="4565560"/>
          </a:xfrm>
          <a:solidFill>
            <a:srgbClr val="572B5C"/>
          </a:solidFill>
        </p:spPr>
        <p:txBody>
          <a:bodyPr>
            <a:normAutofit fontScale="90000" lnSpcReduction="20000"/>
          </a:bodyPr>
          <a:p>
            <a:pPr indent="0" lvl="1" marL="400050">
              <a:buNone/>
            </a:pPr>
            <a:endParaRPr dirty="0" sz="2000" lang="en-US" smtClean="0">
              <a:solidFill>
                <a:schemeClr val="bg2"/>
              </a:solidFill>
              <a:latin typeface="Andalus" panose="02020603050405020304" pitchFamily="18" charset="-78"/>
              <a:cs typeface="Andalus" panose="02020603050405020304" pitchFamily="18" charset="-78"/>
            </a:endParaRPr>
          </a:p>
          <a:p>
            <a:pPr indent="0" lvl="1" marL="400050">
              <a:buNone/>
            </a:pPr>
            <a:r>
              <a:rPr dirty="0" sz="2000" lang="en-US" smtClean="0">
                <a:solidFill>
                  <a:srgbClr val="92D050"/>
                </a:solidFill>
                <a:latin typeface="Andalus" panose="02020603050405020304" pitchFamily="18" charset="-78"/>
                <a:cs typeface="Andalus" panose="02020603050405020304" pitchFamily="18" charset="-78"/>
              </a:rPr>
              <a:t> </a:t>
            </a:r>
            <a:r>
              <a:rPr b="1" dirty="0" sz="5800" i="1" lang="en-US" u="sng" smtClean="0">
                <a:solidFill>
                  <a:srgbClr val="FFFFFF"/>
                </a:solidFill>
                <a:latin typeface="Andalus" panose="02020603050405020304" pitchFamily="18" charset="-78"/>
                <a:cs typeface="Andalus" panose="02020603050405020304" pitchFamily="18" charset="-78"/>
              </a:rPr>
              <a:t>Diagnostic Criteria</a:t>
            </a:r>
            <a:r>
              <a:rPr b="1" dirty="0" sz="5800" i="1" lang="en-US" u="sng" smtClean="0">
                <a:solidFill>
                  <a:srgbClr val="FFFFFF"/>
                </a:solidFill>
                <a:latin typeface="Andalus" panose="02020603050405020304" pitchFamily="18" charset="-78"/>
                <a:cs typeface="Andalus" panose="02020603050405020304" pitchFamily="18" charset="-78"/>
              </a:rPr>
              <a:t>:</a:t>
            </a:r>
            <a:r>
              <a:rPr b="1" dirty="0" sz="5800" i="1" lang="en-US" u="sng" smtClean="0">
                <a:solidFill>
                  <a:srgbClr val="FFFFFF"/>
                </a:solidFill>
                <a:latin typeface="Andalus" panose="02020603050405020304" pitchFamily="18" charset="-78"/>
                <a:cs typeface="Andalus" panose="02020603050405020304" pitchFamily="18" charset="-78"/>
              </a:rPr>
              <a:t>-</a:t>
            </a:r>
            <a:endParaRPr b="1" dirty="0" sz="5800" i="1" lang="en-US" u="sng" smtClean="0">
              <a:solidFill>
                <a:srgbClr val="FFFFFF"/>
              </a:solidFill>
              <a:latin typeface="Andalus" panose="02020603050405020304" pitchFamily="18" charset="-78"/>
              <a:cs typeface="Andalus" panose="02020603050405020304" pitchFamily="18" charset="-78"/>
            </a:endParaRPr>
          </a:p>
          <a:p>
            <a:pPr lvl="0"/>
            <a:r>
              <a:rPr dirty="0" sz="3483" lang="en-US">
                <a:solidFill>
                  <a:schemeClr val="bg1"/>
                </a:solidFill>
              </a:rPr>
              <a:t>Recurrent episodes of incomplete awakening from sleep, usually occurring during the first third of the major sleep episodes, accompanied by either one of the following </a:t>
            </a:r>
            <a:endParaRPr dirty="0" sz="3483" lang="en-US">
              <a:solidFill>
                <a:schemeClr val="bg1"/>
              </a:solidFill>
            </a:endParaRPr>
          </a:p>
          <a:p>
            <a:pPr lvl="0"/>
            <a:r>
              <a:rPr dirty="0" sz="3483" lang="en-US">
                <a:solidFill>
                  <a:schemeClr val="bg1"/>
                </a:solidFill>
              </a:rPr>
              <a:t>Sleepwalking</a:t>
            </a:r>
            <a:endParaRPr dirty="0" sz="3483" lang="en-US">
              <a:solidFill>
                <a:schemeClr val="bg1"/>
              </a:solidFill>
            </a:endParaRPr>
          </a:p>
          <a:p>
            <a:r>
              <a:rPr dirty="0" sz="3483" lang="en-US">
                <a:solidFill>
                  <a:schemeClr val="bg1"/>
                </a:solidFill>
              </a:rPr>
              <a:t>Sleep </a:t>
            </a:r>
            <a:r>
              <a:rPr dirty="0" sz="3483" lang="en-US" smtClean="0">
                <a:solidFill>
                  <a:schemeClr val="bg1"/>
                </a:solidFill>
              </a:rPr>
              <a:t>terrors</a:t>
            </a:r>
            <a:endParaRPr dirty="0" sz="3483" lang="en-US" smtClean="0">
              <a:solidFill>
                <a:schemeClr val="bg1"/>
              </a:solidFill>
            </a:endParaRPr>
          </a:p>
          <a:p>
            <a:pPr lvl="0"/>
            <a:r>
              <a:rPr dirty="0" sz="3483" lang="en-US">
                <a:solidFill>
                  <a:schemeClr val="bg1"/>
                </a:solidFill>
              </a:rPr>
              <a:t>No or little (e.g. only a single visual scene) dream imagery is recalled </a:t>
            </a:r>
            <a:endParaRPr dirty="0" sz="3483" lang="en-US">
              <a:solidFill>
                <a:schemeClr val="bg1"/>
              </a:solidFill>
            </a:endParaRPr>
          </a:p>
          <a:p>
            <a:pPr lvl="0"/>
            <a:r>
              <a:rPr dirty="0" sz="2900" lang="en-US">
                <a:solidFill>
                  <a:schemeClr val="bg1"/>
                </a:solidFill>
              </a:rPr>
              <a:t> </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49" name=""/>
        <p:cNvGrpSpPr/>
        <p:nvPr/>
      </p:nvGrpSpPr>
      <p:grpSpPr>
        <a:xfrm>
          <a:off x="0" y="0"/>
          <a:ext cx="0" cy="0"/>
          <a:chOff x="0" y="0"/>
          <a:chExt cx="0" cy="0"/>
        </a:xfrm>
      </p:grpSpPr>
      <p:sp>
        <p:nvSpPr>
          <p:cNvPr id="1048671" name=""/>
          <p:cNvSpPr txBox="1"/>
          <p:nvPr/>
        </p:nvSpPr>
        <p:spPr>
          <a:xfrm>
            <a:off x="1023760" y="1172791"/>
            <a:ext cx="9386166" cy="4917440"/>
          </a:xfrm>
          <a:prstGeom prst="rect"/>
        </p:spPr>
        <p:txBody>
          <a:bodyPr rtlCol="0" wrap="square">
            <a:spAutoFit/>
          </a:bodyPr>
          <a:p>
            <a:pPr lvl="0"/>
            <a:r>
              <a:rPr dirty="0" sz="3200" lang="en-US">
                <a:solidFill>
                  <a:schemeClr val="bg1"/>
                </a:solidFill>
              </a:rPr>
              <a:t>Amnesia for the episodes is present </a:t>
            </a:r>
            <a:endParaRPr sz="3200"/>
          </a:p>
          <a:p>
            <a:pPr lvl="0"/>
            <a:r>
              <a:rPr dirty="0" sz="3200" lang="en-US">
                <a:solidFill>
                  <a:schemeClr val="bg1"/>
                </a:solidFill>
              </a:rPr>
              <a:t>The episodes causes clinically significant distress or impairment in social, occupational or other important areas of functioning </a:t>
            </a:r>
            <a:endParaRPr sz="3200"/>
          </a:p>
          <a:p>
            <a:pPr lvl="0"/>
            <a:r>
              <a:rPr dirty="0" sz="3200" lang="en-US">
                <a:solidFill>
                  <a:schemeClr val="bg1"/>
                </a:solidFill>
              </a:rPr>
              <a:t>The disturbance is not attributable to the physiological effects of a substance (e.g. drug abuse, a medication)</a:t>
            </a:r>
            <a:endParaRPr sz="3200"/>
          </a:p>
          <a:p>
            <a:pPr lvl="0"/>
            <a:r>
              <a:rPr dirty="0" sz="3200" lang="en-US">
                <a:solidFill>
                  <a:schemeClr val="bg1"/>
                </a:solidFill>
              </a:rPr>
              <a:t>Coeisting mental and medical disorders do not explain the episode of sleep walking or sleep terrors</a:t>
            </a:r>
            <a:endParaRPr sz="3200" lang="en-US">
              <a:solidFill>
                <a:srgbClr val="000000"/>
              </a:solidFill>
            </a:endParaRPr>
          </a:p>
        </p:txBody>
      </p:sp>
    </p:spTree>
  </p:cSld>
  <p:clrMapOvr>
    <a:masterClrMapping/>
  </p:clrMapOvr>
  <p:transition spd="med">
    <p:fade thruBlk="0"/>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50" name=""/>
        <p:cNvGrpSpPr/>
        <p:nvPr/>
      </p:nvGrpSpPr>
      <p:grpSpPr>
        <a:xfrm>
          <a:off x="0" y="0"/>
          <a:ext cx="0" cy="0"/>
          <a:chOff x="0" y="0"/>
          <a:chExt cx="0" cy="0"/>
        </a:xfrm>
      </p:grpSpPr>
      <p:sp>
        <p:nvSpPr>
          <p:cNvPr id="1048672" name="TextBox 1"/>
          <p:cNvSpPr txBox="1"/>
          <p:nvPr/>
        </p:nvSpPr>
        <p:spPr>
          <a:xfrm>
            <a:off x="164893" y="154844"/>
            <a:ext cx="11857218" cy="6733540"/>
          </a:xfrm>
          <a:prstGeom prst="rect"/>
          <a:solidFill>
            <a:srgbClr val="572B5C"/>
          </a:solidFill>
        </p:spPr>
        <p:txBody>
          <a:bodyPr rtlCol="0" wrap="square">
            <a:spAutoFit/>
          </a:bodyPr>
          <a:p>
            <a:pPr algn="ctr"/>
            <a:r>
              <a:rPr b="1" dirty="0" sz="3200" i="1" lang="en-US" u="sng">
                <a:solidFill>
                  <a:srgbClr val="FFFFFF"/>
                </a:solidFill>
              </a:rPr>
              <a:t>Differential </a:t>
            </a:r>
            <a:r>
              <a:rPr b="1" dirty="0" sz="3200" i="1" lang="en-US" u="sng" smtClean="0">
                <a:solidFill>
                  <a:srgbClr val="FFFFFF"/>
                </a:solidFill>
              </a:rPr>
              <a:t>Diagnosis</a:t>
            </a:r>
            <a:r>
              <a:rPr b="1" dirty="0" sz="3200" i="1" lang="en-US" u="sng" smtClean="0">
                <a:solidFill>
                  <a:srgbClr val="FFFFFF"/>
                </a:solidFill>
              </a:rPr>
              <a:t>:</a:t>
            </a:r>
            <a:r>
              <a:rPr b="1" dirty="0" sz="3200" i="1" lang="en-US" u="sng" smtClean="0">
                <a:solidFill>
                  <a:srgbClr val="FFFFFF"/>
                </a:solidFill>
              </a:rPr>
              <a:t>-</a:t>
            </a:r>
            <a:endParaRPr b="1" dirty="0" sz="3200" i="1" lang="en-US" u="sng" smtClean="0">
              <a:solidFill>
                <a:srgbClr val="FFFFFF"/>
              </a:solidFill>
            </a:endParaRPr>
          </a:p>
          <a:p>
            <a:r>
              <a:rPr b="1" dirty="0" sz="2600" i="1" lang="en-US" u="sng">
                <a:solidFill>
                  <a:srgbClr val="FFFFFF"/>
                </a:solidFill>
              </a:rPr>
              <a:t>Nightmare disorder</a:t>
            </a:r>
            <a:r>
              <a:rPr b="1" dirty="0" sz="2600" i="1" lang="en-US" u="sng">
                <a:solidFill>
                  <a:srgbClr val="FFFFFF"/>
                </a:solidFill>
              </a:rPr>
              <a:t>:</a:t>
            </a:r>
            <a:r>
              <a:rPr b="1" dirty="0" sz="2600" i="1" lang="en-US" u="sng">
                <a:solidFill>
                  <a:srgbClr val="FFFFFF"/>
                </a:solidFill>
              </a:rPr>
              <a:t>-</a:t>
            </a:r>
            <a:endParaRPr dirty="0" sz="2600" lang="en-US" smtClean="0">
              <a:solidFill>
                <a:schemeClr val="bg1"/>
              </a:solidFill>
            </a:endParaRPr>
          </a:p>
          <a:p>
            <a:r>
              <a:rPr dirty="0" sz="2600" lang="en-US">
                <a:solidFill>
                  <a:srgbClr val="92D050"/>
                </a:solidFill>
              </a:rPr>
              <a:t> </a:t>
            </a:r>
            <a:r>
              <a:rPr dirty="0" sz="2600" lang="en-US">
                <a:solidFill>
                  <a:schemeClr val="bg1"/>
                </a:solidFill>
              </a:rPr>
              <a:t>In contrast to individuals with NREM sleep arousal disorders, individuals with nightmare disorder typically awaken easily </a:t>
            </a:r>
            <a:endParaRPr dirty="0" sz="2600" lang="en-US" smtClean="0">
              <a:solidFill>
                <a:schemeClr val="bg1"/>
              </a:solidFill>
            </a:endParaRPr>
          </a:p>
          <a:p>
            <a:r>
              <a:rPr dirty="0" sz="2600" lang="en-US">
                <a:solidFill>
                  <a:schemeClr val="bg1"/>
                </a:solidFill>
              </a:rPr>
              <a:t>Breathing-related sleep disorders. Breathing disorders during sleep can also produce</a:t>
            </a:r>
            <a:endParaRPr dirty="0" sz="2600" lang="en-US">
              <a:solidFill>
                <a:schemeClr val="bg1"/>
              </a:solidFill>
            </a:endParaRPr>
          </a:p>
          <a:p>
            <a:r>
              <a:rPr dirty="0" sz="2600" lang="en-US" err="1">
                <a:solidFill>
                  <a:schemeClr val="bg1"/>
                </a:solidFill>
              </a:rPr>
              <a:t>confusional</a:t>
            </a:r>
            <a:r>
              <a:rPr dirty="0" sz="2600" lang="en-US">
                <a:solidFill>
                  <a:schemeClr val="bg1"/>
                </a:solidFill>
              </a:rPr>
              <a:t> arousals with subsequent </a:t>
            </a:r>
            <a:r>
              <a:rPr dirty="0" sz="2600" lang="en-US" smtClean="0">
                <a:solidFill>
                  <a:schemeClr val="bg1"/>
                </a:solidFill>
              </a:rPr>
              <a:t>amnesia</a:t>
            </a:r>
            <a:endParaRPr dirty="0" sz="2600" lang="en-US" smtClean="0">
              <a:solidFill>
                <a:schemeClr val="bg1"/>
              </a:solidFill>
            </a:endParaRPr>
          </a:p>
          <a:p>
            <a:r>
              <a:rPr b="1" dirty="0" sz="2600" i="1" lang="en-US" u="sng">
                <a:solidFill>
                  <a:srgbClr val="FFFFFF"/>
                </a:solidFill>
              </a:rPr>
              <a:t>REM sleep behavior disorder</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dirty="0" sz="2600" lang="en-US" smtClean="0">
              <a:solidFill>
                <a:schemeClr val="bg1"/>
              </a:solidFill>
            </a:endParaRPr>
          </a:p>
          <a:p>
            <a:r>
              <a:rPr b="1" dirty="0" sz="2600" i="1" lang="en-US" u="sng">
                <a:solidFill>
                  <a:schemeClr val="bg1"/>
                </a:solidFill>
              </a:rPr>
              <a:t>REM</a:t>
            </a:r>
            <a:r>
              <a:rPr dirty="0" sz="2600" lang="en-US">
                <a:solidFill>
                  <a:schemeClr val="bg1"/>
                </a:solidFill>
              </a:rPr>
              <a:t> sleep behavior disorder may be difficult to distinguish from NREM sleep arousal disorders</a:t>
            </a:r>
            <a:r>
              <a:rPr dirty="0" sz="2600" lang="en-US" smtClean="0">
                <a:solidFill>
                  <a:schemeClr val="bg1"/>
                </a:solidFill>
              </a:rPr>
              <a:t>.</a:t>
            </a:r>
            <a:endParaRPr dirty="0" sz="2600" lang="en-US" smtClean="0">
              <a:solidFill>
                <a:schemeClr val="bg1"/>
              </a:solidFill>
            </a:endParaRPr>
          </a:p>
          <a:p>
            <a:r>
              <a:rPr b="1" dirty="0" sz="2600" i="1" lang="en-US" u="sng">
                <a:solidFill>
                  <a:srgbClr val="FFFFFF"/>
                </a:solidFill>
              </a:rPr>
              <a:t>Sleep-related seizures</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dirty="0" sz="2600" lang="en-US">
              <a:solidFill>
                <a:schemeClr val="bg1"/>
              </a:solidFill>
            </a:endParaRPr>
          </a:p>
          <a:p>
            <a:r>
              <a:rPr b="1" dirty="0" sz="2600" i="1" lang="en-US" u="sng">
                <a:solidFill>
                  <a:schemeClr val="bg1"/>
                </a:solidFill>
              </a:rPr>
              <a:t>Some</a:t>
            </a:r>
            <a:r>
              <a:rPr dirty="0" sz="2600" lang="en-US">
                <a:solidFill>
                  <a:schemeClr val="bg1"/>
                </a:solidFill>
              </a:rPr>
              <a:t> types of seizures can produce episodes of very unusual</a:t>
            </a:r>
            <a:endParaRPr dirty="0" sz="2600" lang="en-US">
              <a:solidFill>
                <a:schemeClr val="bg1"/>
              </a:solidFill>
            </a:endParaRPr>
          </a:p>
          <a:p>
            <a:r>
              <a:rPr dirty="0" sz="2600" lang="en-US">
                <a:solidFill>
                  <a:schemeClr val="bg1"/>
                </a:solidFill>
              </a:rPr>
              <a:t>behaviors that occur predominantly or exclusively during sleep</a:t>
            </a:r>
            <a:r>
              <a:rPr dirty="0" sz="2600" lang="en-US" smtClean="0">
                <a:solidFill>
                  <a:schemeClr val="bg1"/>
                </a:solidFill>
              </a:rPr>
              <a:t>.</a:t>
            </a:r>
            <a:endParaRPr dirty="0" sz="2600" lang="en-US" smtClean="0">
              <a:solidFill>
                <a:schemeClr val="bg1"/>
              </a:solidFill>
            </a:endParaRPr>
          </a:p>
          <a:p>
            <a:r>
              <a:rPr b="1" dirty="0" sz="2600" i="1" lang="en-US" u="sng">
                <a:solidFill>
                  <a:srgbClr val="FFFFFF"/>
                </a:solidFill>
              </a:rPr>
              <a:t>Alcohol-induced blackou</a:t>
            </a:r>
            <a:r>
              <a:rPr b="1" dirty="0" sz="2600" i="1" lang="en-US" u="sng">
                <a:solidFill>
                  <a:srgbClr val="FFFFFF"/>
                </a:solidFill>
              </a:rPr>
              <a:t>s</a:t>
            </a:r>
            <a:r>
              <a:rPr b="1" dirty="0" sz="2600" i="1" lang="en-US" u="sng">
                <a:solidFill>
                  <a:srgbClr val="FFFFFF"/>
                </a:solidFill>
              </a:rPr>
              <a:t>t</a:t>
            </a:r>
            <a:r>
              <a:rPr b="1" dirty="0" sz="2600" i="1" lang="en-US" u="sng">
                <a:solidFill>
                  <a:srgbClr val="FFFFFF"/>
                </a:solidFill>
              </a:rPr>
              <a:t>:</a:t>
            </a:r>
            <a:r>
              <a:rPr b="1" dirty="0" sz="2600" i="1" lang="en-US" u="sng">
                <a:solidFill>
                  <a:srgbClr val="FFFFFF"/>
                </a:solidFill>
              </a:rPr>
              <a:t>-</a:t>
            </a:r>
            <a:r>
              <a:rPr b="1" dirty="0" sz="2600" i="1" lang="en-US" u="sng">
                <a:solidFill>
                  <a:srgbClr val="FFFFFF"/>
                </a:solidFill>
              </a:rPr>
              <a:t> </a:t>
            </a:r>
            <a:endParaRPr dirty="0" sz="2600" lang="en-US">
              <a:solidFill>
                <a:srgbClr val="FFFFFF"/>
              </a:solidFill>
            </a:endParaRPr>
          </a:p>
          <a:p>
            <a:r>
              <a:rPr b="1" dirty="0" sz="2600" i="1" lang="en-US" u="sng">
                <a:solidFill>
                  <a:schemeClr val="bg1"/>
                </a:solidFill>
              </a:rPr>
              <a:t>Alcohol-induced</a:t>
            </a:r>
            <a:r>
              <a:rPr dirty="0" sz="2600" lang="en-US">
                <a:solidFill>
                  <a:schemeClr val="bg1"/>
                </a:solidFill>
              </a:rPr>
              <a:t> blackouts may be associated with extremely</a:t>
            </a:r>
            <a:endParaRPr dirty="0" sz="2600" lang="en-US">
              <a:solidFill>
                <a:schemeClr val="bg1"/>
              </a:solidFill>
            </a:endParaRPr>
          </a:p>
          <a:p>
            <a:r>
              <a:rPr dirty="0" sz="2600" lang="en-US">
                <a:solidFill>
                  <a:schemeClr val="bg1"/>
                </a:solidFill>
              </a:rPr>
              <a:t>complex behaviors in the absence of other suggestions of </a:t>
            </a:r>
            <a:r>
              <a:rPr dirty="0" sz="2600" lang="en-US" smtClean="0">
                <a:solidFill>
                  <a:schemeClr val="bg1"/>
                </a:solidFill>
              </a:rPr>
              <a:t>intoxication</a:t>
            </a:r>
            <a:endParaRPr dirty="0" sz="2600" lang="en-US" smtClean="0">
              <a:solidFill>
                <a:schemeClr val="bg1"/>
              </a:solidFill>
            </a:endParaRPr>
          </a:p>
          <a:p>
            <a:endParaRPr dirty="0" sz="1600" lang="en-US" smtClean="0">
              <a:solidFill>
                <a:schemeClr val="bg1"/>
              </a:solidFill>
            </a:endParaRPr>
          </a:p>
          <a:p>
            <a:r>
              <a:rPr dirty="0" sz="1400" lang="en-US">
                <a:solidFill>
                  <a:schemeClr val="bg1"/>
                </a:solidFill>
              </a:rPr>
              <a:t> </a:t>
            </a:r>
            <a:endParaRPr dirty="0" sz="1400" lang="en-US"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51" name=""/>
        <p:cNvGrpSpPr/>
        <p:nvPr/>
      </p:nvGrpSpPr>
      <p:grpSpPr>
        <a:xfrm>
          <a:off x="0" y="0"/>
          <a:ext cx="0" cy="0"/>
          <a:chOff x="0" y="0"/>
          <a:chExt cx="0" cy="0"/>
        </a:xfrm>
      </p:grpSpPr>
      <p:sp>
        <p:nvSpPr>
          <p:cNvPr id="1048673" name=""/>
          <p:cNvSpPr txBox="1"/>
          <p:nvPr/>
        </p:nvSpPr>
        <p:spPr>
          <a:xfrm>
            <a:off x="948805" y="920554"/>
            <a:ext cx="10520413" cy="5171440"/>
          </a:xfrm>
          <a:prstGeom prst="rect"/>
        </p:spPr>
        <p:txBody>
          <a:bodyPr rtlCol="0" wrap="square">
            <a:spAutoFit/>
          </a:bodyPr>
          <a:p>
            <a:r>
              <a:rPr b="1" dirty="0" sz="2200" i="1" lang="en-US" u="sng">
                <a:solidFill>
                  <a:srgbClr val="FFFFFF"/>
                </a:solidFill>
              </a:rPr>
              <a:t>Dissociative amnesia,</a:t>
            </a:r>
            <a:r>
              <a:rPr b="1" dirty="0" sz="2200" i="1" lang="en-US" u="sng">
                <a:solidFill>
                  <a:schemeClr val="bg1"/>
                </a:solidFill>
              </a:rPr>
              <a:t> </a:t>
            </a:r>
            <a:r>
              <a:rPr b="1" dirty="0" sz="2200" i="1" lang="en-US" u="sng">
                <a:solidFill>
                  <a:schemeClr val="bg1"/>
                </a:solidFill>
              </a:rPr>
              <a:t>w</a:t>
            </a:r>
            <a:r>
              <a:rPr b="1" dirty="0" sz="2200" i="1" lang="en-US" u="sng">
                <a:solidFill>
                  <a:schemeClr val="bg1"/>
                </a:solidFill>
              </a:rPr>
              <a:t>ith</a:t>
            </a:r>
            <a:r>
              <a:rPr dirty="0" sz="2200" lang="en-US">
                <a:solidFill>
                  <a:schemeClr val="bg1"/>
                </a:solidFill>
              </a:rPr>
              <a:t> dissociative fugue. Dissociative fugue may be extremely</a:t>
            </a:r>
            <a:endParaRPr sz="2200"/>
          </a:p>
          <a:p>
            <a:r>
              <a:rPr dirty="0" sz="2200" lang="en-US">
                <a:solidFill>
                  <a:schemeClr val="bg1"/>
                </a:solidFill>
              </a:rPr>
              <a:t>difficult to distinguish from sleepwalking</a:t>
            </a:r>
            <a:r>
              <a:rPr dirty="0" sz="2200" lang="en-US" smtClean="0">
                <a:solidFill>
                  <a:schemeClr val="bg1"/>
                </a:solidFill>
              </a:rPr>
              <a:t>.</a:t>
            </a:r>
            <a:endParaRPr sz="2200"/>
          </a:p>
          <a:p>
            <a:endParaRPr dirty="0" sz="2200" lang="en-US" smtClean="0">
              <a:solidFill>
                <a:srgbClr val="92D050"/>
              </a:solidFill>
            </a:endParaRPr>
          </a:p>
          <a:p>
            <a:r>
              <a:rPr b="1" dirty="0" sz="2200" i="1" lang="en-US" u="sng">
                <a:solidFill>
                  <a:srgbClr val="FFFFFF"/>
                </a:solidFill>
              </a:rPr>
              <a:t>Malingering or other voluntary behavior occurring during wakefulness</a:t>
            </a:r>
            <a:r>
              <a:rPr b="1" dirty="0" sz="2200" i="1" lang="en-US" u="sng">
                <a:solidFill>
                  <a:srgbClr val="FFFFFF"/>
                </a:solidFill>
              </a:rPr>
              <a:t>:</a:t>
            </a:r>
            <a:r>
              <a:rPr b="1" dirty="0" sz="2200" i="1" lang="en-US" u="sng">
                <a:solidFill>
                  <a:srgbClr val="FFFFFF"/>
                </a:solidFill>
              </a:rPr>
              <a:t>-</a:t>
            </a:r>
            <a:r>
              <a:rPr b="1" dirty="0" sz="2200" i="1" lang="en-US" u="sng">
                <a:solidFill>
                  <a:srgbClr val="FFFFFF"/>
                </a:solidFill>
              </a:rPr>
              <a:t> </a:t>
            </a:r>
            <a:endParaRPr sz="2200"/>
          </a:p>
          <a:p>
            <a:r>
              <a:rPr b="1" dirty="0" sz="2200" i="1" lang="en-US" u="sng">
                <a:solidFill>
                  <a:srgbClr val="FFFFFF"/>
                </a:solidFill>
              </a:rPr>
              <a:t> </a:t>
            </a:r>
            <a:r>
              <a:rPr dirty="0" sz="2200" lang="en-US">
                <a:solidFill>
                  <a:schemeClr val="bg1"/>
                </a:solidFill>
              </a:rPr>
              <a:t>As with dissociative fugue, malingering or other voluntary behavior occurring during wakefulness</a:t>
            </a:r>
            <a:endParaRPr sz="2200"/>
          </a:p>
          <a:p>
            <a:r>
              <a:rPr dirty="0" sz="2200" lang="en-US">
                <a:solidFill>
                  <a:schemeClr val="bg1"/>
                </a:solidFill>
              </a:rPr>
              <a:t>arises from wakefulness.</a:t>
            </a:r>
            <a:endParaRPr sz="2200"/>
          </a:p>
          <a:p>
            <a:r>
              <a:rPr b="1" dirty="0" sz="2200" i="1" lang="en-US" u="sng">
                <a:solidFill>
                  <a:srgbClr val="FFFFFF"/>
                </a:solidFill>
              </a:rPr>
              <a:t>Panic </a:t>
            </a:r>
            <a:r>
              <a:rPr b="1" dirty="0" sz="2200" i="1" lang="en-US" u="sng">
                <a:solidFill>
                  <a:schemeClr val="bg1"/>
                </a:solidFill>
              </a:rPr>
              <a:t>disorder</a:t>
            </a:r>
            <a:r>
              <a:rPr b="1" dirty="0" sz="2200" i="1" lang="en-US" u="sng">
                <a:solidFill>
                  <a:schemeClr val="bg1"/>
                </a:solidFill>
              </a:rPr>
              <a:t>:</a:t>
            </a:r>
            <a:r>
              <a:rPr b="1" dirty="0" sz="2200" i="1" lang="en-US" u="sng">
                <a:solidFill>
                  <a:schemeClr val="bg1"/>
                </a:solidFill>
              </a:rPr>
              <a:t>-</a:t>
            </a:r>
            <a:r>
              <a:rPr b="1" dirty="0" sz="2200" i="1" lang="en-US" u="sng">
                <a:solidFill>
                  <a:schemeClr val="bg1"/>
                </a:solidFill>
              </a:rPr>
              <a:t> </a:t>
            </a:r>
            <a:endParaRPr sz="2200"/>
          </a:p>
          <a:p>
            <a:r>
              <a:rPr b="1" dirty="0" sz="2200" i="1" lang="en-US" u="sng">
                <a:solidFill>
                  <a:schemeClr val="bg1"/>
                </a:solidFill>
              </a:rPr>
              <a:t>Panic</a:t>
            </a:r>
            <a:r>
              <a:rPr dirty="0" sz="2200" lang="en-US">
                <a:solidFill>
                  <a:schemeClr val="bg1"/>
                </a:solidFill>
              </a:rPr>
              <a:t> attacks may also cause abrupt awakenings from deep NREM sleep</a:t>
            </a:r>
            <a:endParaRPr sz="2200"/>
          </a:p>
          <a:p>
            <a:r>
              <a:rPr dirty="0" sz="2200" lang="en-US">
                <a:solidFill>
                  <a:schemeClr val="bg1"/>
                </a:solidFill>
              </a:rPr>
              <a:t>accompanied by fearfulness, but these episodes produce rapid and complete awakening without the confusion, amnesia, or motor activity typical of NREM sleep arousal disorders.</a:t>
            </a:r>
            <a:endParaRPr sz="2200"/>
          </a:p>
          <a:p>
            <a:r>
              <a:rPr b="1" dirty="0" sz="2200" i="1" lang="en-US" u="sng">
                <a:solidFill>
                  <a:srgbClr val="FFFFFF"/>
                </a:solidFill>
              </a:rPr>
              <a:t>Medication-induced complex behaviors</a:t>
            </a:r>
            <a:r>
              <a:rPr b="1" dirty="0" sz="2200" i="1" lang="en-US" u="sng">
                <a:solidFill>
                  <a:srgbClr val="FFFFFF"/>
                </a:solidFill>
              </a:rPr>
              <a:t>:</a:t>
            </a:r>
            <a:r>
              <a:rPr b="1" dirty="0" sz="2200" i="1" lang="en-US" u="sng">
                <a:solidFill>
                  <a:srgbClr val="FFFFFF"/>
                </a:solidFill>
              </a:rPr>
              <a:t>-</a:t>
            </a:r>
            <a:r>
              <a:rPr b="1" dirty="0" sz="2200" i="1" lang="en-US" u="sng">
                <a:solidFill>
                  <a:srgbClr val="FFFFFF"/>
                </a:solidFill>
              </a:rPr>
              <a:t> </a:t>
            </a:r>
            <a:endParaRPr sz="2200"/>
          </a:p>
          <a:p>
            <a:r>
              <a:rPr dirty="0" sz="2200" lang="en-US">
                <a:solidFill>
                  <a:srgbClr val="92D050"/>
                </a:solidFill>
              </a:rPr>
              <a:t> </a:t>
            </a:r>
            <a:r>
              <a:rPr dirty="0" sz="2200" lang="en-US">
                <a:solidFill>
                  <a:schemeClr val="bg1"/>
                </a:solidFill>
              </a:rPr>
              <a:t>Behaviors similar to those in NREM sleep</a:t>
            </a:r>
            <a:endParaRPr sz="2200"/>
          </a:p>
          <a:p>
            <a:r>
              <a:rPr dirty="0" sz="2200" lang="en-US">
                <a:solidFill>
                  <a:schemeClr val="bg1"/>
                </a:solidFill>
              </a:rPr>
              <a:t>arousal disorders can be induced by use of, or withdrawal from, substances or medications</a:t>
            </a:r>
            <a:endParaRPr sz="2200" lang="en-US">
              <a:solidFill>
                <a:srgbClr val="000000"/>
              </a:solidFill>
            </a:endParaRPr>
          </a:p>
        </p:txBody>
      </p:sp>
    </p:spTree>
  </p:cSld>
  <p:clrMapOvr>
    <a:masterClrMapping/>
  </p:clrMapOvr>
  <p:transition spd="med">
    <p:fade thruBlk="0"/>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52" name=""/>
        <p:cNvGrpSpPr/>
        <p:nvPr/>
      </p:nvGrpSpPr>
      <p:grpSpPr>
        <a:xfrm>
          <a:off x="0" y="0"/>
          <a:ext cx="0" cy="0"/>
          <a:chOff x="0" y="0"/>
          <a:chExt cx="0" cy="0"/>
        </a:xfrm>
      </p:grpSpPr>
      <p:sp>
        <p:nvSpPr>
          <p:cNvPr id="1048674" name="Title 1"/>
          <p:cNvSpPr>
            <a:spLocks noGrp="1"/>
          </p:cNvSpPr>
          <p:nvPr>
            <p:ph type="title"/>
          </p:nvPr>
        </p:nvSpPr>
        <p:spPr>
          <a:xfrm>
            <a:off x="1154954" y="785611"/>
            <a:ext cx="8761413" cy="1171978"/>
          </a:xfrm>
        </p:spPr>
        <p:txBody>
          <a:bodyPr anchor="t"/>
          <a:p>
            <a:pPr algn="ctr"/>
            <a:r>
              <a:rPr b="1" dirty="0" sz="4000" i="1" lang="en-US" u="sng" smtClean="0">
                <a:solidFill>
                  <a:srgbClr val="FFFFFF"/>
                </a:solidFill>
              </a:rPr>
              <a:t>Nightmare </a:t>
            </a:r>
            <a:r>
              <a:rPr b="1" dirty="0" sz="4000" i="1" lang="en-US" u="sng">
                <a:solidFill>
                  <a:srgbClr val="FFFFFF"/>
                </a:solidFill>
              </a:rPr>
              <a:t>Disorder</a:t>
            </a:r>
            <a:r>
              <a:rPr b="1" dirty="0" sz="4000" i="1" lang="en-US" u="sng">
                <a:solidFill>
                  <a:srgbClr val="FFFFFF"/>
                </a:solidFill>
              </a:rPr>
              <a:t>:</a:t>
            </a:r>
            <a:r>
              <a:rPr b="1" dirty="0" sz="4000" i="1" lang="en-US" u="sng">
                <a:solidFill>
                  <a:srgbClr val="FFFFFF"/>
                </a:solidFill>
              </a:rPr>
              <a:t>-</a:t>
            </a:r>
            <a:r>
              <a:rPr b="1" dirty="0" sz="4000" i="1" lang="en-US" u="sng">
                <a:solidFill>
                  <a:srgbClr val="FFFFFF"/>
                </a:solidFill>
              </a:rPr>
              <a:t/>
            </a:r>
            <a:br>
              <a:rPr b="1" dirty="0" sz="4000" i="1" lang="en-US" u="sng">
                <a:solidFill>
                  <a:srgbClr val="FFFFFF"/>
                </a:solidFill>
              </a:rPr>
            </a:br>
            <a:r>
              <a:rPr b="1" dirty="0" sz="4000" lang="en-US">
                <a:latin typeface="Andalus" panose="02020603050405020304" pitchFamily="18" charset="-78"/>
                <a:cs typeface="Andalus" panose="02020603050405020304" pitchFamily="18" charset="-78"/>
              </a:rPr>
              <a:t/>
            </a:r>
            <a:br>
              <a:rPr b="1" dirty="0" sz="4000" lang="en-US">
                <a:latin typeface="Andalus" panose="02020603050405020304" pitchFamily="18" charset="-78"/>
                <a:cs typeface="Andalus" panose="02020603050405020304" pitchFamily="18" charset="-78"/>
              </a:rPr>
            </a:br>
            <a:endParaRPr b="1" dirty="0" sz="4000" lang="en-US">
              <a:latin typeface="Andalus" panose="02020603050405020304" pitchFamily="18" charset="-78"/>
              <a:cs typeface="Andalus" panose="02020603050405020304" pitchFamily="18" charset="-78"/>
            </a:endParaRPr>
          </a:p>
        </p:txBody>
      </p:sp>
      <p:sp>
        <p:nvSpPr>
          <p:cNvPr id="1048675" name="Content Placeholder 9"/>
          <p:cNvSpPr>
            <a:spLocks noGrp="1"/>
          </p:cNvSpPr>
          <p:nvPr>
            <p:ph idx="1"/>
          </p:nvPr>
        </p:nvSpPr>
        <p:spPr>
          <a:xfrm>
            <a:off x="506437" y="2292439"/>
            <a:ext cx="11303489" cy="4565560"/>
          </a:xfrm>
          <a:solidFill>
            <a:srgbClr val="572B5C"/>
          </a:solidFill>
        </p:spPr>
        <p:txBody>
          <a:bodyPr>
            <a:normAutofit/>
          </a:bodyPr>
          <a:p>
            <a:pPr indent="0" lvl="1" marL="400050">
              <a:buNone/>
            </a:pPr>
            <a:endParaRPr dirty="0" sz="3200" lang="en-US" smtClean="0">
              <a:solidFill>
                <a:schemeClr val="bg1"/>
              </a:solidFill>
            </a:endParaRPr>
          </a:p>
          <a:p>
            <a:pPr indent="0" lvl="1" marL="400050">
              <a:buNone/>
            </a:pPr>
            <a:r>
              <a:rPr b="1" dirty="0" sz="3200" i="1" lang="en-US" u="sng" smtClean="0">
                <a:solidFill>
                  <a:srgbClr val="FFFFFF"/>
                </a:solidFill>
              </a:rPr>
              <a:t>Definition:</a:t>
            </a:r>
            <a:r>
              <a:rPr b="1" dirty="0" sz="3200" i="1" lang="en-US" u="sng" smtClean="0">
                <a:solidFill>
                  <a:srgbClr val="FFFFFF"/>
                </a:solidFill>
              </a:rPr>
              <a:t>-</a:t>
            </a:r>
            <a:endParaRPr b="1" dirty="0" sz="3200" i="1" lang="en-US" u="sng" smtClean="0">
              <a:solidFill>
                <a:srgbClr val="FFFFFF"/>
              </a:solidFill>
            </a:endParaRPr>
          </a:p>
          <a:p>
            <a:pPr indent="0" lvl="1" marL="400050">
              <a:buNone/>
            </a:pPr>
            <a:r>
              <a:rPr dirty="0" sz="3200" lang="en-US" smtClean="0">
                <a:solidFill>
                  <a:schemeClr val="bg1"/>
                </a:solidFill>
              </a:rPr>
              <a:t>							</a:t>
            </a:r>
            <a:r>
              <a:rPr dirty="0" sz="4800" lang="en-US" smtClean="0">
                <a:solidFill>
                  <a:schemeClr val="bg1"/>
                </a:solidFill>
              </a:rPr>
              <a:t>Anxiety </a:t>
            </a:r>
            <a:r>
              <a:rPr dirty="0" sz="4800" lang="en-US">
                <a:solidFill>
                  <a:schemeClr val="bg1"/>
                </a:solidFill>
              </a:rPr>
              <a:t>attack while dreaming. It is characterized by mild anxiety, good recall of dream and mild autonomic reactions.</a:t>
            </a:r>
            <a:endParaRPr dirty="0" sz="4800" lang="en-US">
              <a:solidFill>
                <a:schemeClr val="bg1"/>
              </a:solidFill>
            </a:endParaRPr>
          </a:p>
          <a:p>
            <a:pPr indent="0" lvl="1" marL="400050">
              <a:buNone/>
            </a:pPr>
            <a:endParaRPr dirty="0" sz="29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53" name=""/>
        <p:cNvGrpSpPr/>
        <p:nvPr/>
      </p:nvGrpSpPr>
      <p:grpSpPr>
        <a:xfrm>
          <a:off x="0" y="0"/>
          <a:ext cx="0" cy="0"/>
          <a:chOff x="0" y="0"/>
          <a:chExt cx="0" cy="0"/>
        </a:xfrm>
      </p:grpSpPr>
      <p:sp>
        <p:nvSpPr>
          <p:cNvPr id="1048676" name="TextBox 1"/>
          <p:cNvSpPr txBox="1"/>
          <p:nvPr/>
        </p:nvSpPr>
        <p:spPr>
          <a:xfrm>
            <a:off x="284812" y="284813"/>
            <a:ext cx="11617377" cy="6289039"/>
          </a:xfrm>
          <a:prstGeom prst="rect"/>
          <a:solidFill>
            <a:srgbClr val="572B5C"/>
          </a:solidFill>
        </p:spPr>
        <p:txBody>
          <a:bodyPr rtlCol="0" wrap="square">
            <a:spAutoFit/>
          </a:bodyPr>
          <a:p>
            <a:pPr algn="ctr"/>
            <a:r>
              <a:rPr b="1" dirty="0" sz="3200" i="1" lang="en-US" u="sng" smtClean="0">
                <a:solidFill>
                  <a:srgbClr val="FFFFFF"/>
                </a:solidFill>
              </a:rPr>
              <a:t>DIFFERENTIAL DIAGNOSIS</a:t>
            </a:r>
            <a:r>
              <a:rPr b="1" dirty="0" sz="3200" i="1" lang="en-US" u="sng" smtClean="0">
                <a:solidFill>
                  <a:srgbClr val="FFFFFF"/>
                </a:solidFill>
              </a:rPr>
              <a:t>:</a:t>
            </a:r>
            <a:r>
              <a:rPr b="1" dirty="0" sz="3200" i="1" lang="en-US" u="sng" smtClean="0">
                <a:solidFill>
                  <a:srgbClr val="FFFFFF"/>
                </a:solidFill>
              </a:rPr>
              <a:t>-</a:t>
            </a:r>
            <a:r>
              <a:rPr b="1" dirty="0" sz="3200" i="1" lang="en-US" u="sng" smtClean="0">
                <a:solidFill>
                  <a:srgbClr val="FFFFFF"/>
                </a:solidFill>
              </a:rPr>
              <a:t> </a:t>
            </a:r>
            <a:endParaRPr b="1" dirty="0" sz="3200" i="1" lang="en-US" u="sng" smtClean="0">
              <a:solidFill>
                <a:srgbClr val="FFFFFF"/>
              </a:solidFill>
            </a:endParaRPr>
          </a:p>
          <a:p>
            <a:r>
              <a:rPr b="1" dirty="0" sz="2600" i="1" lang="en-US" u="sng" smtClean="0">
                <a:solidFill>
                  <a:srgbClr val="FFFFFF"/>
                </a:solidFill>
              </a:rPr>
              <a:t>Sleep </a:t>
            </a:r>
            <a:r>
              <a:rPr b="1" dirty="0" sz="2600" i="1" lang="en-US" u="sng">
                <a:solidFill>
                  <a:srgbClr val="FFFFFF"/>
                </a:solidFill>
              </a:rPr>
              <a:t>terror disorder</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dirty="0" sz="2600" lang="en-US" smtClean="0">
              <a:solidFill>
                <a:schemeClr val="bg1"/>
              </a:solidFill>
            </a:endParaRPr>
          </a:p>
          <a:p>
            <a:r>
              <a:rPr b="1" dirty="0" sz="2600" i="1" lang="en-US" u="sng">
                <a:solidFill>
                  <a:schemeClr val="bg1"/>
                </a:solidFill>
              </a:rPr>
              <a:t>Both</a:t>
            </a:r>
            <a:r>
              <a:rPr dirty="0" sz="2600" lang="en-US">
                <a:solidFill>
                  <a:schemeClr val="bg1"/>
                </a:solidFill>
              </a:rPr>
              <a:t> nightmare disorder and sleep terror disorder include awakenings or partial awakenings with fearfulness and autonomic activation, but the two disorders are </a:t>
            </a:r>
            <a:r>
              <a:rPr dirty="0" sz="2600" lang="en-US" smtClean="0">
                <a:solidFill>
                  <a:schemeClr val="bg1"/>
                </a:solidFill>
              </a:rPr>
              <a:t>differentiable</a:t>
            </a:r>
            <a:endParaRPr dirty="0" sz="2600" lang="en-US" smtClean="0">
              <a:solidFill>
                <a:schemeClr val="bg1"/>
              </a:solidFill>
            </a:endParaRPr>
          </a:p>
          <a:p>
            <a:r>
              <a:rPr b="1" dirty="0" sz="2600" i="1" lang="en-US" u="sng">
                <a:solidFill>
                  <a:srgbClr val="FFFFFF"/>
                </a:solidFill>
              </a:rPr>
              <a:t>REM sleep behavior disorder</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dirty="0" sz="2600" lang="en-US" smtClean="0">
              <a:solidFill>
                <a:schemeClr val="bg1"/>
              </a:solidFill>
            </a:endParaRPr>
          </a:p>
          <a:p>
            <a:r>
              <a:rPr b="1" dirty="0" sz="2600" i="1" lang="en-US" u="sng">
                <a:solidFill>
                  <a:schemeClr val="bg1"/>
                </a:solidFill>
              </a:rPr>
              <a:t>The</a:t>
            </a:r>
            <a:r>
              <a:rPr dirty="0" sz="2600" lang="en-US">
                <a:solidFill>
                  <a:schemeClr val="bg1"/>
                </a:solidFill>
              </a:rPr>
              <a:t> presence of complex motor activity during frightening dreams should prompt further evaluation for REM sleep behavior </a:t>
            </a:r>
            <a:r>
              <a:rPr dirty="0" sz="2600" lang="en-US" smtClean="0">
                <a:solidFill>
                  <a:schemeClr val="bg1"/>
                </a:solidFill>
              </a:rPr>
              <a:t>disorder</a:t>
            </a:r>
            <a:endParaRPr dirty="0" sz="2600" lang="en-US" smtClean="0">
              <a:solidFill>
                <a:schemeClr val="bg1"/>
              </a:solidFill>
            </a:endParaRPr>
          </a:p>
          <a:p>
            <a:r>
              <a:rPr b="1" dirty="0" sz="2600" i="1" lang="en-US" u="sng">
                <a:solidFill>
                  <a:srgbClr val="FFFFFF"/>
                </a:solidFill>
              </a:rPr>
              <a:t>Bereavement</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dirty="0" sz="2600" lang="en-US">
              <a:solidFill>
                <a:schemeClr val="bg1"/>
              </a:solidFill>
            </a:endParaRPr>
          </a:p>
          <a:p>
            <a:r>
              <a:rPr b="1" dirty="0" sz="2600" i="1" lang="en-US" u="sng">
                <a:solidFill>
                  <a:schemeClr val="bg1"/>
                </a:solidFill>
              </a:rPr>
              <a:t>Dysphoric</a:t>
            </a:r>
            <a:r>
              <a:rPr dirty="0" sz="2600" lang="en-US">
                <a:solidFill>
                  <a:schemeClr val="bg1"/>
                </a:solidFill>
              </a:rPr>
              <a:t> dreams may occur during bereavement but typically involve</a:t>
            </a:r>
            <a:endParaRPr dirty="0" sz="2600" lang="en-US">
              <a:solidFill>
                <a:schemeClr val="bg1"/>
              </a:solidFill>
            </a:endParaRPr>
          </a:p>
          <a:p>
            <a:r>
              <a:rPr dirty="0" sz="2600" lang="en-US">
                <a:solidFill>
                  <a:schemeClr val="bg1"/>
                </a:solidFill>
              </a:rPr>
              <a:t>loss and sadness and are followed by self-reflection and insight, rather than distress, on</a:t>
            </a:r>
            <a:r>
              <a:rPr dirty="0" sz="2600" lang="en-US">
                <a:solidFill>
                  <a:schemeClr val="bg1"/>
                </a:solidFill>
              </a:rPr>
              <a:t> </a:t>
            </a:r>
            <a:r>
              <a:rPr dirty="0" sz="2600" lang="en-US">
                <a:solidFill>
                  <a:schemeClr val="bg1"/>
                </a:solidFill>
              </a:rPr>
              <a:t>a</a:t>
            </a:r>
            <a:r>
              <a:rPr dirty="0" sz="2600" lang="en-US">
                <a:solidFill>
                  <a:schemeClr val="bg1"/>
                </a:solidFill>
              </a:rPr>
              <a:t>wakening</a:t>
            </a:r>
            <a:r>
              <a:rPr dirty="0" sz="2600" lang="en-US">
                <a:solidFill>
                  <a:schemeClr val="bg1"/>
                </a:solidFill>
              </a:rPr>
              <a:t>.</a:t>
            </a:r>
            <a:endParaRPr dirty="0" sz="2600" lang="en-US">
              <a:solidFill>
                <a:schemeClr val="bg1"/>
              </a:solidFill>
            </a:endParaRPr>
          </a:p>
          <a:p>
            <a:r>
              <a:rPr b="1" dirty="0" sz="2600" i="1" lang="en-US" u="sng">
                <a:solidFill>
                  <a:srgbClr val="FFFFFF"/>
                </a:solidFill>
              </a:rPr>
              <a:t>Narcolepsy</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dirty="0" sz="2600" lang="en-US">
              <a:solidFill>
                <a:schemeClr val="bg1"/>
              </a:solidFill>
            </a:endParaRPr>
          </a:p>
          <a:p>
            <a:r>
              <a:rPr dirty="0" sz="2600" lang="en-US">
                <a:solidFill>
                  <a:schemeClr val="bg1"/>
                </a:solidFill>
              </a:rPr>
              <a:t> Nightmares are a frequent complaint in narcolepsy, but the presence of excessive sleepiness and cataplexy differentiates this condition from nightmare disorder</a:t>
            </a:r>
            <a:r>
              <a:rPr dirty="0" sz="2600" lang="en-US">
                <a:solidFill>
                  <a:schemeClr val="bg1"/>
                </a:solidFill>
              </a:rPr>
              <a:t>.</a:t>
            </a:r>
            <a:endParaRPr dirty="0" sz="26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54" name=""/>
        <p:cNvGrpSpPr/>
        <p:nvPr/>
      </p:nvGrpSpPr>
      <p:grpSpPr>
        <a:xfrm>
          <a:off x="0" y="0"/>
          <a:ext cx="0" cy="0"/>
          <a:chOff x="0" y="0"/>
          <a:chExt cx="0" cy="0"/>
        </a:xfrm>
      </p:grpSpPr>
      <p:sp>
        <p:nvSpPr>
          <p:cNvPr id="1048677" name=""/>
          <p:cNvSpPr txBox="1"/>
          <p:nvPr/>
        </p:nvSpPr>
        <p:spPr>
          <a:xfrm>
            <a:off x="974122" y="533042"/>
            <a:ext cx="9895431" cy="5425440"/>
          </a:xfrm>
          <a:prstGeom prst="rect"/>
        </p:spPr>
        <p:txBody>
          <a:bodyPr rtlCol="0" wrap="square">
            <a:spAutoFit/>
          </a:bodyPr>
          <a:p>
            <a:r>
              <a:rPr b="1" dirty="0" sz="2600" i="1" lang="en-US" u="sng">
                <a:solidFill>
                  <a:srgbClr val="FFFFFF"/>
                </a:solidFill>
              </a:rPr>
              <a:t>Nocturnal seizures</a:t>
            </a:r>
            <a:r>
              <a:rPr b="1" dirty="0" sz="2600" i="1" lang="en-US" u="sng">
                <a:solidFill>
                  <a:srgbClr val="FFFFFF"/>
                </a:solidFill>
              </a:rPr>
              <a:t>:</a:t>
            </a:r>
            <a:r>
              <a:rPr b="1" dirty="0" sz="2600" i="1" lang="en-US" u="sng">
                <a:solidFill>
                  <a:srgbClr val="FFFFFF"/>
                </a:solidFill>
              </a:rPr>
              <a:t>-</a:t>
            </a:r>
            <a:r>
              <a:rPr b="1" dirty="0" sz="2600" i="1" lang="en-US" u="sng">
                <a:solidFill>
                  <a:srgbClr val="FFFFFF"/>
                </a:solidFill>
              </a:rPr>
              <a:t> </a:t>
            </a:r>
            <a:endParaRPr sz="2600"/>
          </a:p>
          <a:p>
            <a:r>
              <a:rPr b="1" dirty="0" sz="2600" i="1" lang="en-US" u="sng">
                <a:solidFill>
                  <a:srgbClr val="FFFFFF"/>
                </a:solidFill>
              </a:rPr>
              <a:t> </a:t>
            </a:r>
            <a:r>
              <a:rPr dirty="0" sz="2600" lang="en-US">
                <a:solidFill>
                  <a:schemeClr val="bg1"/>
                </a:solidFill>
              </a:rPr>
              <a:t>Seizures may rarely manifest as nightmares and should be evaluated with polysomnography and continuous video electroencephalography</a:t>
            </a:r>
            <a:r>
              <a:rPr dirty="0" sz="2600" lang="en-US" smtClean="0">
                <a:solidFill>
                  <a:schemeClr val="bg1"/>
                </a:solidFill>
              </a:rPr>
              <a:t>.</a:t>
            </a:r>
            <a:endParaRPr sz="2600"/>
          </a:p>
          <a:p>
            <a:r>
              <a:rPr b="1" dirty="0" sz="2600" i="1" lang="en-US" u="sng">
                <a:solidFill>
                  <a:srgbClr val="FFFFFF"/>
                </a:solidFill>
              </a:rPr>
              <a:t>Breathing-related sleep disorders</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sz="2600"/>
          </a:p>
          <a:p>
            <a:r>
              <a:rPr b="1" dirty="0" sz="2600" i="1" lang="en-US" u="sng">
                <a:solidFill>
                  <a:schemeClr val="bg1"/>
                </a:solidFill>
              </a:rPr>
              <a:t>Breathing-related</a:t>
            </a:r>
            <a:r>
              <a:rPr dirty="0" sz="2600" lang="en-US">
                <a:solidFill>
                  <a:schemeClr val="bg1"/>
                </a:solidFill>
              </a:rPr>
              <a:t> sleep disorders can lead to av^akenings with autonomic arousal, but these are not usually accompanied by recall of nightmares.</a:t>
            </a:r>
            <a:endParaRPr sz="2600"/>
          </a:p>
          <a:p>
            <a:r>
              <a:rPr b="1" dirty="0" sz="2600" i="1" lang="en-US" u="sng">
                <a:solidFill>
                  <a:srgbClr val="FFFFFF"/>
                </a:solidFill>
              </a:rPr>
              <a:t>Panic disorder</a:t>
            </a:r>
            <a:r>
              <a:rPr b="1" dirty="0" sz="2600" i="1" lang="en-US" u="sng">
                <a:solidFill>
                  <a:schemeClr val="bg1"/>
                </a:solidFill>
              </a:rPr>
              <a:t>:</a:t>
            </a:r>
            <a:r>
              <a:rPr b="1" dirty="0" sz="2600" i="1" lang="en-US" u="sng">
                <a:solidFill>
                  <a:schemeClr val="bg1"/>
                </a:solidFill>
              </a:rPr>
              <a:t>-</a:t>
            </a:r>
            <a:r>
              <a:rPr b="1" dirty="0" sz="2600" i="1" lang="en-US" u="sng">
                <a:solidFill>
                  <a:schemeClr val="bg1"/>
                </a:solidFill>
              </a:rPr>
              <a:t> </a:t>
            </a:r>
            <a:endParaRPr sz="2600"/>
          </a:p>
          <a:p>
            <a:r>
              <a:rPr b="1" dirty="0" sz="2600" i="1" lang="en-US" u="sng">
                <a:solidFill>
                  <a:schemeClr val="bg1"/>
                </a:solidFill>
              </a:rPr>
              <a:t>Attacks</a:t>
            </a:r>
            <a:r>
              <a:rPr dirty="0" sz="2600" lang="en-US">
                <a:solidFill>
                  <a:schemeClr val="bg1"/>
                </a:solidFill>
              </a:rPr>
              <a:t> arising during sleep can produce abrupt awakenings with autonomic arousal and fearfulness</a:t>
            </a:r>
            <a:r>
              <a:rPr dirty="0" sz="2600" lang="en-US" smtClean="0">
                <a:solidFill>
                  <a:schemeClr val="bg1"/>
                </a:solidFill>
              </a:rPr>
              <a:t>,</a:t>
            </a:r>
            <a:endParaRPr sz="2600"/>
          </a:p>
          <a:p>
            <a:r>
              <a:rPr b="1" dirty="0" sz="2600" i="1" lang="en-US" u="sng">
                <a:solidFill>
                  <a:srgbClr val="FFFFFF"/>
                </a:solidFill>
              </a:rPr>
              <a:t>Sleep-related dissociative disorders</a:t>
            </a:r>
            <a:r>
              <a:rPr b="1" dirty="0" sz="2600" i="1" lang="en-US" u="sng">
                <a:solidFill>
                  <a:srgbClr val="FFFFFF"/>
                </a:solidFill>
              </a:rPr>
              <a:t>:</a:t>
            </a:r>
            <a:r>
              <a:rPr b="1" dirty="0" sz="2600" i="1" lang="en-US" u="sng">
                <a:solidFill>
                  <a:srgbClr val="FFFFFF"/>
                </a:solidFill>
              </a:rPr>
              <a:t>-</a:t>
            </a:r>
            <a:r>
              <a:rPr b="1" dirty="0" sz="2600" i="1" lang="en-US" u="sng">
                <a:solidFill>
                  <a:srgbClr val="FFFFFF"/>
                </a:solidFill>
              </a:rPr>
              <a:t> </a:t>
            </a:r>
            <a:endParaRPr sz="2600"/>
          </a:p>
          <a:p>
            <a:r>
              <a:rPr b="1" dirty="0" sz="2600" i="1" lang="en-US" u="sng">
                <a:solidFill>
                  <a:srgbClr val="FFFFFF"/>
                </a:solidFill>
              </a:rPr>
              <a:t> </a:t>
            </a:r>
            <a:r>
              <a:rPr dirty="0" sz="2600" lang="en-US">
                <a:solidFill>
                  <a:schemeClr val="bg1"/>
                </a:solidFill>
              </a:rPr>
              <a:t>Individuals may recall actual physical or emotional trauma as a "dream" during electroencephalography-documented awakenings</a:t>
            </a:r>
            <a:r>
              <a:rPr dirty="0" sz="2600" lang="en-US">
                <a:solidFill>
                  <a:schemeClr val="bg1"/>
                </a:solidFill>
              </a:rPr>
              <a:t>.</a:t>
            </a:r>
            <a:endParaRPr sz="2600"/>
          </a:p>
        </p:txBody>
      </p:sp>
    </p:spTree>
  </p:cSld>
  <p:clrMapOvr>
    <a:masterClrMapping/>
  </p:clrMapOvr>
  <p:transition spd="med">
    <p:fade thruBlk="0"/>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05" name=""/>
        <p:cNvGrpSpPr/>
        <p:nvPr/>
      </p:nvGrpSpPr>
      <p:grpSpPr>
        <a:xfrm>
          <a:off x="0" y="0"/>
          <a:ext cx="0" cy="0"/>
          <a:chOff x="0" y="0"/>
          <a:chExt cx="0" cy="0"/>
        </a:xfrm>
      </p:grpSpPr>
      <p:sp>
        <p:nvSpPr>
          <p:cNvPr id="1048614" name="Title 1"/>
          <p:cNvSpPr>
            <a:spLocks noGrp="1"/>
          </p:cNvSpPr>
          <p:nvPr>
            <p:ph type="title"/>
          </p:nvPr>
        </p:nvSpPr>
        <p:spPr/>
        <p:txBody>
          <a:bodyPr anchor="t"/>
          <a:p>
            <a:pPr algn="ctr" lvl="0"/>
            <a:r>
              <a:rPr b="1" dirty="0" sz="4000" lang="en-US">
                <a:latin typeface="Andalus" panose="02020603050405020304" pitchFamily="18" charset="-78"/>
                <a:cs typeface="Andalus" panose="02020603050405020304" pitchFamily="18" charset="-78"/>
              </a:rPr>
              <a:t/>
            </a:r>
            <a:br>
              <a:rPr b="1" dirty="0" sz="4000" lang="en-US">
                <a:latin typeface="Andalus" panose="02020603050405020304" pitchFamily="18" charset="-78"/>
                <a:cs typeface="Andalus" panose="02020603050405020304" pitchFamily="18" charset="-78"/>
              </a:rPr>
            </a:br>
            <a:endParaRPr b="1" dirty="0" sz="4000" lang="en-US">
              <a:latin typeface="Andalus" panose="02020603050405020304" pitchFamily="18" charset="-78"/>
              <a:cs typeface="Andalus" panose="02020603050405020304" pitchFamily="18" charset="-78"/>
            </a:endParaRPr>
          </a:p>
        </p:txBody>
      </p:sp>
      <p:sp>
        <p:nvSpPr>
          <p:cNvPr id="1048615" name="Content Placeholder 9"/>
          <p:cNvSpPr>
            <a:spLocks noGrp="1"/>
          </p:cNvSpPr>
          <p:nvPr>
            <p:ph idx="1"/>
          </p:nvPr>
        </p:nvSpPr>
        <p:spPr>
          <a:xfrm>
            <a:off x="463639" y="425003"/>
            <a:ext cx="11240681" cy="6327490"/>
          </a:xfrm>
          <a:solidFill>
            <a:srgbClr val="572B5C"/>
          </a:solidFill>
        </p:spPr>
        <p:txBody>
          <a:bodyPr>
            <a:normAutofit/>
          </a:bodyPr>
          <a:p>
            <a:pPr indent="0" lvl="1" marL="400050">
              <a:buNone/>
            </a:pPr>
            <a:endParaRPr dirty="0" sz="2400" lang="en-US" smtClean="0">
              <a:solidFill>
                <a:schemeClr val="bg1"/>
              </a:solidFill>
            </a:endParaRPr>
          </a:p>
          <a:p>
            <a:pPr indent="0" lvl="1" marL="400050">
              <a:buNone/>
            </a:pPr>
            <a:r>
              <a:rPr dirty="0" sz="2400" lang="en-US" smtClean="0">
                <a:solidFill>
                  <a:schemeClr val="bg1"/>
                </a:solidFill>
              </a:rPr>
              <a:t>B. 	The </a:t>
            </a:r>
            <a:r>
              <a:rPr dirty="0" sz="2400" lang="en-US">
                <a:solidFill>
                  <a:schemeClr val="bg1"/>
                </a:solidFill>
              </a:rPr>
              <a:t>sleep disturbance causes clinically significant distress or </a:t>
            </a:r>
            <a:r>
              <a:rPr dirty="0" sz="2400" lang="en-US" smtClean="0">
                <a:solidFill>
                  <a:schemeClr val="bg1"/>
                </a:solidFill>
              </a:rPr>
              <a:t>					impairment </a:t>
            </a:r>
            <a:r>
              <a:rPr dirty="0" sz="2400" lang="en-US">
                <a:solidFill>
                  <a:schemeClr val="bg1"/>
                </a:solidFill>
              </a:rPr>
              <a:t>in social, </a:t>
            </a:r>
            <a:r>
              <a:rPr dirty="0" sz="2400" lang="en-US" smtClean="0">
                <a:solidFill>
                  <a:schemeClr val="bg1"/>
                </a:solidFill>
              </a:rPr>
              <a:t>occupational</a:t>
            </a:r>
            <a:r>
              <a:rPr dirty="0" sz="2400" lang="en-US">
                <a:solidFill>
                  <a:schemeClr val="bg1"/>
                </a:solidFill>
              </a:rPr>
              <a:t>, educational, academi</a:t>
            </a:r>
            <a:r>
              <a:rPr dirty="0" sz="2400" lang="en-US">
                <a:solidFill>
                  <a:schemeClr val="bg1"/>
                </a:solidFill>
              </a:rPr>
              <a:t>c</a:t>
            </a:r>
            <a:r>
              <a:rPr dirty="0" sz="2400" lang="en-US" smtClean="0">
                <a:solidFill>
                  <a:schemeClr val="bg1"/>
                </a:solidFill>
              </a:rPr>
              <a:t>	behavioral</a:t>
            </a:r>
            <a:r>
              <a:rPr dirty="0" sz="2400" lang="en-US">
                <a:solidFill>
                  <a:schemeClr val="bg1"/>
                </a:solidFill>
              </a:rPr>
              <a:t>, or other important areas of </a:t>
            </a:r>
            <a:r>
              <a:rPr dirty="0" sz="2400" lang="en-US" smtClean="0">
                <a:solidFill>
                  <a:schemeClr val="bg1"/>
                </a:solidFill>
              </a:rPr>
              <a:t>functioning.</a:t>
            </a:r>
            <a:endParaRPr altLang="en-US" lang="zh-CN"/>
          </a:p>
          <a:p>
            <a:pPr indent="0" lvl="1" marL="400050">
              <a:buNone/>
            </a:pPr>
            <a:r>
              <a:rPr dirty="0" sz="2400" lang="en-US" smtClean="0">
                <a:solidFill>
                  <a:schemeClr val="bg1"/>
                </a:solidFill>
              </a:rPr>
              <a:t>C</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t>
            </a:r>
            <a:r>
              <a:rPr dirty="0" sz="2400" lang="en-US">
                <a:solidFill>
                  <a:schemeClr val="bg1"/>
                </a:solidFill>
              </a:rPr>
              <a:t>The sleep difficulty occurs at least 3 nights per week.</a:t>
            </a:r>
            <a:br>
              <a:rPr dirty="0" sz="2400" lang="en-US">
                <a:solidFill>
                  <a:schemeClr val="bg1"/>
                </a:solidFill>
              </a:rPr>
            </a:br>
            <a:r>
              <a:rPr dirty="0" sz="2400" lang="en-US">
                <a:solidFill>
                  <a:schemeClr val="bg1"/>
                </a:solidFill>
              </a:rPr>
              <a:t/>
            </a:r>
            <a:br>
              <a:rPr dirty="0" sz="2400" lang="en-US">
                <a:solidFill>
                  <a:schemeClr val="bg1"/>
                </a:solidFill>
              </a:rPr>
            </a:br>
            <a:r>
              <a:rPr dirty="0" sz="2400" lang="en-US" smtClean="0">
                <a:solidFill>
                  <a:schemeClr val="bg1"/>
                </a:solidFill>
              </a:rPr>
              <a:t>D</a:t>
            </a:r>
            <a:r>
              <a:rPr dirty="0" sz="2400" lang="en-US" smtClean="0">
                <a:solidFill>
                  <a:schemeClr val="bg1"/>
                </a:solidFill>
              </a:rPr>
              <a:t>.</a:t>
            </a:r>
            <a:r>
              <a:rPr dirty="0" sz="2400" lang="en-US" smtClean="0">
                <a:solidFill>
                  <a:schemeClr val="bg1"/>
                </a:solidFill>
              </a:rPr>
              <a:t>	</a:t>
            </a:r>
            <a:r>
              <a:rPr dirty="0" sz="2400" lang="en-US">
                <a:solidFill>
                  <a:schemeClr val="bg1"/>
                </a:solidFill>
              </a:rPr>
              <a:t>The sleep difficulty is present for at least 3 months</a:t>
            </a:r>
            <a:r>
              <a:rPr dirty="0" sz="2400" lang="en-US" smtClean="0">
                <a:solidFill>
                  <a:schemeClr val="bg1"/>
                </a:solidFill>
              </a:rPr>
              <a:t>.</a:t>
            </a:r>
            <a:endParaRPr altLang="en-US" lang="zh-CN"/>
          </a:p>
          <a:p>
            <a:pPr indent="0" lvl="1" marL="400050">
              <a:buNone/>
            </a:pPr>
            <a:r>
              <a:rPr dirty="0" sz="2400" lang="en-US" smtClean="0">
                <a:solidFill>
                  <a:schemeClr val="bg1"/>
                </a:solidFill>
              </a:rPr>
              <a:t>E</a:t>
            </a:r>
            <a:r>
              <a:rPr dirty="0" sz="2400" lang="en-US" smtClean="0">
                <a:solidFill>
                  <a:schemeClr val="bg1"/>
                </a:solidFill>
              </a:rPr>
              <a:t>.</a:t>
            </a:r>
            <a:r>
              <a:rPr dirty="0" sz="2400" lang="en-US" smtClean="0">
                <a:solidFill>
                  <a:schemeClr val="bg1"/>
                </a:solidFill>
              </a:rPr>
              <a:t>	</a:t>
            </a:r>
            <a:r>
              <a:rPr dirty="0" sz="2400" lang="en-US">
                <a:solidFill>
                  <a:schemeClr val="bg1"/>
                </a:solidFill>
              </a:rPr>
              <a:t>The sleep difficulty occurs despite adequate opportunity for </a:t>
            </a:r>
            <a:r>
              <a:rPr dirty="0" sz="2400" lang="en-US" smtClean="0">
                <a:solidFill>
                  <a:schemeClr val="bg1"/>
                </a:solidFill>
              </a:rPr>
              <a:t>sleep</a:t>
            </a:r>
            <a:endParaRPr altLang="en-US" lang="zh-CN"/>
          </a:p>
          <a:p>
            <a:pPr indent="0" lvl="1" marL="400050">
              <a:buNone/>
            </a:pPr>
            <a:r>
              <a:rPr dirty="0" sz="2400" lang="en-US" smtClean="0">
                <a:solidFill>
                  <a:schemeClr val="bg1"/>
                </a:solidFill>
              </a:rPr>
              <a:t>F	</a:t>
            </a:r>
            <a:r>
              <a:rPr dirty="0" sz="2400" lang="en-US" smtClean="0">
                <a:solidFill>
                  <a:schemeClr val="bg1"/>
                </a:solidFill>
              </a:rPr>
              <a:t>.</a:t>
            </a:r>
            <a:r>
              <a:rPr dirty="0" sz="2400" lang="en-US" smtClean="0">
                <a:solidFill>
                  <a:schemeClr val="bg1"/>
                </a:solidFill>
              </a:rPr>
              <a:t> </a:t>
            </a:r>
            <a:r>
              <a:rPr dirty="0" sz="2400" lang="en-US" smtClean="0">
                <a:solidFill>
                  <a:schemeClr val="bg1"/>
                </a:solidFill>
              </a:rPr>
              <a:t> </a:t>
            </a:r>
            <a:r>
              <a:rPr dirty="0" sz="2400" lang="en-US">
                <a:solidFill>
                  <a:schemeClr val="bg1"/>
                </a:solidFill>
              </a:rPr>
              <a:t>The insomnia is not better explained by and does not occur </a:t>
            </a:r>
            <a:r>
              <a:rPr dirty="0" sz="2400" lang="en-US" smtClean="0">
                <a:solidFill>
                  <a:schemeClr val="bg1"/>
                </a:solidFill>
              </a:rPr>
              <a:t>					exclusively </a:t>
            </a:r>
            <a:r>
              <a:rPr dirty="0" sz="2400" lang="en-US">
                <a:solidFill>
                  <a:schemeClr val="bg1"/>
                </a:solidFill>
              </a:rPr>
              <a:t>during the course of another </a:t>
            </a:r>
            <a:r>
              <a:rPr dirty="0" sz="2400" lang="en-US" smtClean="0">
                <a:solidFill>
                  <a:schemeClr val="bg1"/>
                </a:solidFill>
              </a:rPr>
              <a:t>sleep-wake 	disorder </a:t>
            </a:r>
            <a:r>
              <a:rPr dirty="0" sz="2400" lang="en-US">
                <a:solidFill>
                  <a:schemeClr val="bg1"/>
                </a:solidFill>
              </a:rPr>
              <a:t>(e.g., narcolepsy, a breathing-related sleep disorder, a </a:t>
            </a:r>
            <a:r>
              <a:rPr dirty="0" sz="2400" lang="en-US" smtClean="0">
                <a:solidFill>
                  <a:schemeClr val="bg1"/>
                </a:solidFill>
              </a:rPr>
              <a:t>circadian </a:t>
            </a:r>
            <a:r>
              <a:rPr dirty="0" sz="2400" lang="en-US">
                <a:solidFill>
                  <a:schemeClr val="bg1"/>
                </a:solidFill>
              </a:rPr>
              <a:t>rhythm </a:t>
            </a:r>
            <a:r>
              <a:rPr dirty="0" sz="2400" lang="en-US" smtClean="0">
                <a:solidFill>
                  <a:schemeClr val="bg1"/>
                </a:solidFill>
              </a:rPr>
              <a:t>sleep-wake </a:t>
            </a:r>
            <a:r>
              <a:rPr dirty="0" sz="2400" lang="en-US">
                <a:solidFill>
                  <a:schemeClr val="bg1"/>
                </a:solidFill>
              </a:rPr>
              <a:t>disorder, a parasomnia</a:t>
            </a:r>
            <a:r>
              <a:rPr dirty="0" sz="2400" lang="en-US" smtClean="0">
                <a:solidFill>
                  <a:schemeClr val="bg1"/>
                </a:solidFill>
              </a:rPr>
              <a:t>).</a:t>
            </a:r>
            <a:endParaRPr altLang="en-US" lang="zh-CN"/>
          </a:p>
          <a:p>
            <a:pPr indent="0" lvl="1" marL="400050">
              <a:buNone/>
            </a:pPr>
            <a:r>
              <a:rPr dirty="0" sz="2400" lang="en-US" smtClean="0">
                <a:solidFill>
                  <a:schemeClr val="bg1"/>
                </a:solidFill>
              </a:rPr>
              <a:t>G	</a:t>
            </a:r>
            <a:r>
              <a:rPr dirty="0" sz="2400" lang="en-US" smtClean="0">
                <a:solidFill>
                  <a:schemeClr val="bg1"/>
                </a:solidFill>
              </a:rPr>
              <a:t>.</a:t>
            </a:r>
            <a:r>
              <a:rPr dirty="0" sz="2400" lang="en-US" smtClean="0">
                <a:solidFill>
                  <a:schemeClr val="bg1"/>
                </a:solidFill>
              </a:rPr>
              <a:t> </a:t>
            </a:r>
            <a:r>
              <a:rPr dirty="0" sz="2400" lang="en-US">
                <a:solidFill>
                  <a:schemeClr val="bg1"/>
                </a:solidFill>
              </a:rPr>
              <a:t>The insomnia is not attributable to the physiological effects of a </a:t>
            </a:r>
            <a:r>
              <a:rPr dirty="0" sz="2400" lang="en-US" smtClean="0">
                <a:solidFill>
                  <a:schemeClr val="bg1"/>
                </a:solidFill>
              </a:rPr>
              <a:t>				substance </a:t>
            </a:r>
            <a:r>
              <a:rPr dirty="0" sz="2400" lang="en-US">
                <a:solidFill>
                  <a:schemeClr val="bg1"/>
                </a:solidFill>
              </a:rPr>
              <a:t>(e.g., a drug of abuse, a </a:t>
            </a:r>
            <a:r>
              <a:rPr dirty="0" sz="2400" lang="en-US" smtClean="0">
                <a:solidFill>
                  <a:schemeClr val="bg1"/>
                </a:solidFill>
              </a:rPr>
              <a:t>medication</a:t>
            </a:r>
            <a:r>
              <a:rPr dirty="0" sz="2400" lang="en-US">
                <a:solidFill>
                  <a:schemeClr val="bg1"/>
                </a:solidFill>
              </a:rPr>
              <a:t>).</a:t>
            </a:r>
            <a:endParaRPr dirty="0" sz="2400" lang="en-US"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55" name=""/>
        <p:cNvGrpSpPr/>
        <p:nvPr/>
      </p:nvGrpSpPr>
      <p:grpSpPr>
        <a:xfrm>
          <a:off x="0" y="0"/>
          <a:ext cx="0" cy="0"/>
          <a:chOff x="0" y="0"/>
          <a:chExt cx="0" cy="0"/>
        </a:xfrm>
      </p:grpSpPr>
      <p:sp>
        <p:nvSpPr>
          <p:cNvPr id="1048678" name=""/>
          <p:cNvSpPr txBox="1"/>
          <p:nvPr/>
        </p:nvSpPr>
        <p:spPr>
          <a:xfrm>
            <a:off x="1354878" y="691487"/>
            <a:ext cx="9532087" cy="5349240"/>
          </a:xfrm>
          <a:prstGeom prst="rect"/>
        </p:spPr>
        <p:txBody>
          <a:bodyPr rtlCol="0" wrap="square">
            <a:spAutoFit/>
          </a:bodyPr>
          <a:p>
            <a:r>
              <a:rPr b="1" dirty="0" sz="3900" i="1" lang="en-US" u="sng">
                <a:solidFill>
                  <a:srgbClr val="FFFFFF"/>
                </a:solidFill>
              </a:rPr>
              <a:t>Medication or substance use</a:t>
            </a:r>
            <a:r>
              <a:rPr b="1" dirty="0" sz="3900" i="1" lang="en-US" u="sng">
                <a:solidFill>
                  <a:schemeClr val="bg1"/>
                </a:solidFill>
              </a:rPr>
              <a:t>:</a:t>
            </a:r>
            <a:r>
              <a:rPr b="1" dirty="0" sz="3900" i="1" lang="en-US" u="sng">
                <a:solidFill>
                  <a:schemeClr val="bg1"/>
                </a:solidFill>
              </a:rPr>
              <a:t>-</a:t>
            </a:r>
            <a:r>
              <a:rPr b="1" dirty="0" sz="3900" i="1" lang="en-US" u="sng">
                <a:solidFill>
                  <a:schemeClr val="bg1"/>
                </a:solidFill>
              </a:rPr>
              <a:t> </a:t>
            </a:r>
            <a:endParaRPr sz="3900"/>
          </a:p>
          <a:p>
            <a:r>
              <a:rPr b="1" dirty="0" sz="3900" i="1" lang="en-US" u="sng">
                <a:solidFill>
                  <a:schemeClr val="bg1"/>
                </a:solidFill>
              </a:rPr>
              <a:t>Numerous</a:t>
            </a:r>
            <a:r>
              <a:rPr dirty="0" sz="3900" lang="en-US">
                <a:solidFill>
                  <a:schemeClr val="bg1"/>
                </a:solidFill>
              </a:rPr>
              <a:t> substances/medications can precipitate nightmares, including dopaminergics; beta-adrenergic antagonists and other antihypertensives;</a:t>
            </a:r>
            <a:endParaRPr sz="3900"/>
          </a:p>
          <a:p>
            <a:r>
              <a:rPr dirty="0" sz="3900" lang="en-US">
                <a:solidFill>
                  <a:schemeClr val="bg1"/>
                </a:solidFill>
              </a:rPr>
              <a:t>amphetamine, cocaine, and other stimulants; antidepressants; smoking cessation aids;</a:t>
            </a:r>
            <a:endParaRPr sz="3900"/>
          </a:p>
          <a:p>
            <a:r>
              <a:rPr dirty="0" sz="3900" lang="en-US">
                <a:solidFill>
                  <a:schemeClr val="bg1"/>
                </a:solidFill>
              </a:rPr>
              <a:t>and melatonin</a:t>
            </a:r>
            <a:endParaRPr sz="3900" lang="en-US">
              <a:solidFill>
                <a:srgbClr val="000000"/>
              </a:solidFill>
            </a:endParaRPr>
          </a:p>
        </p:txBody>
      </p:sp>
    </p:spTree>
  </p:cSld>
  <p:clrMapOvr>
    <a:masterClrMapping/>
  </p:clrMapOvr>
  <p:transition spd="med">
    <p:fade thruBlk="0"/>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56" name=""/>
        <p:cNvGrpSpPr/>
        <p:nvPr/>
      </p:nvGrpSpPr>
      <p:grpSpPr>
        <a:xfrm>
          <a:off x="0" y="0"/>
          <a:ext cx="0" cy="0"/>
          <a:chOff x="0" y="0"/>
          <a:chExt cx="0" cy="0"/>
        </a:xfrm>
      </p:grpSpPr>
      <p:sp>
        <p:nvSpPr>
          <p:cNvPr id="1048679" name="Title 1"/>
          <p:cNvSpPr>
            <a:spLocks noGrp="1"/>
          </p:cNvSpPr>
          <p:nvPr>
            <p:ph type="title"/>
          </p:nvPr>
        </p:nvSpPr>
        <p:spPr/>
        <p:txBody>
          <a:bodyPr/>
          <a:p>
            <a:pPr algn="ctr"/>
            <a:r>
              <a:rPr dirty="0" lang="en-US"/>
              <a:t/>
            </a:r>
            <a:br>
              <a:rPr dirty="0" lang="en-US"/>
            </a:br>
            <a:r>
              <a:rPr b="1" dirty="0" sz="4000" i="1" lang="en-US" u="sng">
                <a:solidFill>
                  <a:srgbClr val="FFFFFF"/>
                </a:solidFill>
              </a:rPr>
              <a:t>Nightmare Disorder</a:t>
            </a:r>
            <a:r>
              <a:rPr b="1" dirty="0" sz="4000" i="1" lang="en-US" u="sng">
                <a:solidFill>
                  <a:srgbClr val="FFFFFF"/>
                </a:solidFill>
              </a:rPr>
              <a:t>:</a:t>
            </a:r>
            <a:r>
              <a:rPr b="1" dirty="0" sz="4000" i="1" lang="en-US" u="sng">
                <a:solidFill>
                  <a:srgbClr val="FFFFFF"/>
                </a:solidFill>
              </a:rPr>
              <a:t>-</a:t>
            </a:r>
            <a:r>
              <a:rPr b="1" dirty="0" i="1" lang="en-US" u="sng">
                <a:solidFill>
                  <a:srgbClr val="FFFFFF"/>
                </a:solidFill>
              </a:rPr>
              <a:t/>
            </a:r>
            <a:br>
              <a:rPr b="1" dirty="0" i="1" lang="en-US" u="sng">
                <a:solidFill>
                  <a:srgbClr val="FFFFFF"/>
                </a:solidFill>
              </a:rPr>
            </a:br>
            <a:endParaRPr b="1" dirty="0" i="1" lang="en-US" u="sng">
              <a:solidFill>
                <a:srgbClr val="FFFFFF"/>
              </a:solidFill>
              <a:latin typeface="Andalus" panose="02020603050405020304" pitchFamily="18" charset="-78"/>
              <a:cs typeface="Andalus" panose="02020603050405020304" pitchFamily="18" charset="-78"/>
            </a:endParaRPr>
          </a:p>
        </p:txBody>
      </p:sp>
      <p:sp>
        <p:nvSpPr>
          <p:cNvPr id="1048680" name="Content Placeholder 2"/>
          <p:cNvSpPr>
            <a:spLocks noGrp="1"/>
          </p:cNvSpPr>
          <p:nvPr>
            <p:ph idx="1"/>
          </p:nvPr>
        </p:nvSpPr>
        <p:spPr>
          <a:xfrm>
            <a:off x="450762" y="2292439"/>
            <a:ext cx="11256134" cy="4468969"/>
          </a:xfrm>
          <a:solidFill>
            <a:srgbClr val="572B5C"/>
          </a:solidFill>
        </p:spPr>
        <p:txBody>
          <a:bodyPr>
            <a:normAutofit/>
          </a:bodyPr>
          <a:p>
            <a:pPr indent="0" marL="0">
              <a:buNone/>
            </a:pPr>
            <a:r>
              <a:rPr dirty="0" sz="2800" lang="en-US" smtClean="0">
                <a:latin typeface="Andalus" panose="02020603050405020304" pitchFamily="18" charset="-78"/>
                <a:cs typeface="Andalus" panose="02020603050405020304" pitchFamily="18" charset="-78"/>
              </a:rPr>
              <a:t>	</a:t>
            </a:r>
            <a:r>
              <a:rPr b="1" dirty="0" sz="4000" lang="en-US" u="sng" smtClean="0">
                <a:solidFill>
                  <a:srgbClr val="FFFFFF"/>
                </a:solidFill>
                <a:latin typeface="Andalus" panose="02020603050405020304" pitchFamily="18" charset="-78"/>
                <a:cs typeface="Andalus" panose="02020603050405020304" pitchFamily="18" charset="-78"/>
              </a:rPr>
              <a:t>Diagnostic Criteria</a:t>
            </a:r>
            <a:r>
              <a:rPr b="1" dirty="0" sz="4000" lang="en-US" u="sng" smtClean="0">
                <a:solidFill>
                  <a:srgbClr val="FFFFFF"/>
                </a:solidFill>
                <a:latin typeface="Andalus" panose="02020603050405020304" pitchFamily="18" charset="-78"/>
                <a:cs typeface="Andalus" panose="02020603050405020304" pitchFamily="18" charset="-78"/>
              </a:rPr>
              <a:t>:</a:t>
            </a:r>
            <a:r>
              <a:rPr b="1" dirty="0" sz="4000" lang="en-US" u="sng" smtClean="0">
                <a:solidFill>
                  <a:srgbClr val="FFFFFF"/>
                </a:solidFill>
                <a:latin typeface="Andalus" panose="02020603050405020304" pitchFamily="18" charset="-78"/>
                <a:cs typeface="Andalus" panose="02020603050405020304" pitchFamily="18" charset="-78"/>
              </a:rPr>
              <a:t>-</a:t>
            </a:r>
            <a:endParaRPr b="1" dirty="0" sz="2800" lang="en-US" u="sng">
              <a:solidFill>
                <a:srgbClr val="FFFFFF"/>
              </a:solidFill>
            </a:endParaRPr>
          </a:p>
          <a:p>
            <a:pPr lvl="0"/>
            <a:r>
              <a:rPr dirty="0" sz="3100" lang="en-US">
                <a:solidFill>
                  <a:schemeClr val="bg1"/>
                </a:solidFill>
              </a:rPr>
              <a:t>Repeated occurrences of extended, extremely dysphoric, and well-remembered dreams that usually involve efforts to avoid threats of survival, security or physical integrity and that generally occur during the second half of the major sleep episode.</a:t>
            </a:r>
            <a:endParaRPr dirty="0" sz="3100" lang="en-US">
              <a:solidFill>
                <a:schemeClr val="bg1"/>
              </a:solidFill>
            </a:endParaRPr>
          </a:p>
          <a:p>
            <a:pPr lvl="0"/>
            <a:r>
              <a:rPr dirty="0" sz="3100" lang="en-US">
                <a:solidFill>
                  <a:schemeClr val="bg1"/>
                </a:solidFill>
              </a:rPr>
              <a:t>On awakening from the dysphoric dreams, the individual rapidly becomes oriented and alert.</a:t>
            </a:r>
            <a:endParaRPr dirty="0" sz="3100" lang="en-US">
              <a:solidFill>
                <a:schemeClr val="bg1"/>
              </a:solidFill>
            </a:endParaRPr>
          </a:p>
          <a:p>
            <a:pPr indent="0" marL="0">
              <a:buNone/>
            </a:pPr>
            <a:endParaRPr dirty="0" sz="2800" lang="en-US" smtClean="0">
              <a:solidFill>
                <a:schemeClr val="bg2"/>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57" name=""/>
        <p:cNvGrpSpPr/>
        <p:nvPr/>
      </p:nvGrpSpPr>
      <p:grpSpPr>
        <a:xfrm>
          <a:off x="0" y="0"/>
          <a:ext cx="0" cy="0"/>
          <a:chOff x="0" y="0"/>
          <a:chExt cx="0" cy="0"/>
        </a:xfrm>
      </p:grpSpPr>
      <p:sp>
        <p:nvSpPr>
          <p:cNvPr id="1048681" name=""/>
          <p:cNvSpPr txBox="1"/>
          <p:nvPr/>
        </p:nvSpPr>
        <p:spPr>
          <a:xfrm>
            <a:off x="624164" y="743143"/>
            <a:ext cx="10490585" cy="5679440"/>
          </a:xfrm>
          <a:prstGeom prst="rect"/>
        </p:spPr>
        <p:txBody>
          <a:bodyPr rtlCol="0" wrap="square">
            <a:spAutoFit/>
          </a:bodyPr>
          <a:p>
            <a:pPr lvl="0"/>
            <a:r>
              <a:rPr dirty="0" sz="4700" lang="en-US">
                <a:solidFill>
                  <a:schemeClr val="bg1"/>
                </a:solidFill>
              </a:rPr>
              <a:t>The symptoms are not attributable to the physiological effects of a substance (e.g a drug of abuse a medication).</a:t>
            </a:r>
            <a:endParaRPr sz="4700"/>
          </a:p>
          <a:p>
            <a:pPr lvl="0"/>
            <a:r>
              <a:rPr dirty="0" sz="4700" lang="en-US">
                <a:solidFill>
                  <a:schemeClr val="bg1"/>
                </a:solidFill>
              </a:rPr>
              <a:t>Coexisting mental and medical disorder do not adequately explain the predominant complaint of dysphoric dreams.</a:t>
            </a:r>
            <a:endParaRPr sz="4700"/>
          </a:p>
        </p:txBody>
      </p:sp>
    </p:spTree>
  </p:cSld>
  <p:clrMapOvr>
    <a:masterClrMapping/>
  </p:clrMapOvr>
  <p:transition spd="med">
    <p:fade thruBlk="0"/>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58" name=""/>
        <p:cNvGrpSpPr/>
        <p:nvPr/>
      </p:nvGrpSpPr>
      <p:grpSpPr>
        <a:xfrm>
          <a:off x="0" y="0"/>
          <a:ext cx="0" cy="0"/>
          <a:chOff x="0" y="0"/>
          <a:chExt cx="0" cy="0"/>
        </a:xfrm>
      </p:grpSpPr>
      <p:pic>
        <p:nvPicPr>
          <p:cNvPr id="2097158" name="Picture 3"/>
          <p:cNvPicPr>
            <a:picLocks noChangeAspect="1"/>
          </p:cNvPicPr>
          <p:nvPr/>
        </p:nvPicPr>
        <p:blipFill>
          <a:blip xmlns:r="http://schemas.openxmlformats.org/officeDocument/2006/relationships" r:embed="rId1"/>
          <a:stretch>
            <a:fillRect/>
          </a:stretch>
        </p:blipFill>
        <p:spPr>
          <a:xfrm>
            <a:off x="293464" y="214580"/>
            <a:ext cx="5939911" cy="3724275"/>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pic>
        <p:nvPicPr>
          <p:cNvPr id="2097159" name="Picture 4"/>
          <p:cNvPicPr>
            <a:picLocks noChangeAspect="1"/>
          </p:cNvPicPr>
          <p:nvPr/>
        </p:nvPicPr>
        <p:blipFill>
          <a:blip xmlns:r="http://schemas.openxmlformats.org/officeDocument/2006/relationships" r:embed="rId2"/>
          <a:stretch>
            <a:fillRect/>
          </a:stretch>
        </p:blipFill>
        <p:spPr>
          <a:xfrm>
            <a:off x="6233375" y="2909591"/>
            <a:ext cx="5718220" cy="3815125"/>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59" name=""/>
        <p:cNvGrpSpPr/>
        <p:nvPr/>
      </p:nvGrpSpPr>
      <p:grpSpPr>
        <a:xfrm>
          <a:off x="0" y="0"/>
          <a:ext cx="0" cy="0"/>
          <a:chOff x="0" y="0"/>
          <a:chExt cx="0" cy="0"/>
        </a:xfrm>
      </p:grpSpPr>
      <p:sp>
        <p:nvSpPr>
          <p:cNvPr id="1048682" name="Title 1"/>
          <p:cNvSpPr>
            <a:spLocks noGrp="1"/>
          </p:cNvSpPr>
          <p:nvPr>
            <p:ph type="title"/>
          </p:nvPr>
        </p:nvSpPr>
        <p:spPr/>
        <p:txBody>
          <a:bodyPr/>
          <a:p>
            <a:pPr algn="ctr"/>
            <a:r>
              <a:rPr dirty="0" lang="en-US" smtClean="0"/>
              <a:t/>
            </a:r>
            <a:br>
              <a:rPr dirty="0" lang="en-US" smtClean="0"/>
            </a:br>
            <a:r>
              <a:rPr b="1" dirty="0" i="1" lang="en-US" u="sng" smtClean="0">
                <a:solidFill>
                  <a:srgbClr val="FFFFFF"/>
                </a:solidFill>
              </a:rPr>
              <a:t>Rapid </a:t>
            </a:r>
            <a:r>
              <a:rPr b="1" dirty="0" i="1" lang="en-US" u="sng">
                <a:solidFill>
                  <a:srgbClr val="FFFFFF"/>
                </a:solidFill>
              </a:rPr>
              <a:t>Eye Movement Disorders</a:t>
            </a:r>
            <a:r>
              <a:rPr b="1" dirty="0" i="1" lang="en-US" u="sng">
                <a:solidFill>
                  <a:srgbClr val="FFFFFF"/>
                </a:solidFill>
              </a:rPr>
              <a:t>:</a:t>
            </a:r>
            <a:r>
              <a:rPr b="1" dirty="0" i="1" lang="en-US" u="sng">
                <a:solidFill>
                  <a:srgbClr val="FFFFFF"/>
                </a:solidFill>
              </a:rPr>
              <a:t>-</a:t>
            </a:r>
            <a:r>
              <a:rPr b="1" dirty="0" i="1" lang="en-US" u="sng">
                <a:solidFill>
                  <a:srgbClr val="FFFFFF"/>
                </a:solidFill>
              </a:rPr>
              <a:t/>
            </a:r>
            <a:br>
              <a:rPr b="1" dirty="0" i="1" lang="en-US" u="sng">
                <a:solidFill>
                  <a:srgbClr val="FFFFFF"/>
                </a:solidFill>
              </a:rPr>
            </a:br>
            <a:endParaRPr b="1" dirty="0" i="1" lang="en-US" u="sng">
              <a:solidFill>
                <a:srgbClr val="FFFFFF"/>
              </a:solidFill>
              <a:latin typeface="Andalus" panose="02020603050405020304" pitchFamily="18" charset="-78"/>
              <a:cs typeface="Andalus" panose="02020603050405020304" pitchFamily="18" charset="-78"/>
            </a:endParaRPr>
          </a:p>
        </p:txBody>
      </p:sp>
      <p:sp>
        <p:nvSpPr>
          <p:cNvPr id="1048683" name="Content Placeholder 2"/>
          <p:cNvSpPr>
            <a:spLocks noGrp="1"/>
          </p:cNvSpPr>
          <p:nvPr>
            <p:ph idx="1"/>
          </p:nvPr>
        </p:nvSpPr>
        <p:spPr>
          <a:xfrm>
            <a:off x="515155" y="2395470"/>
            <a:ext cx="11178862" cy="4353060"/>
          </a:xfrm>
          <a:solidFill>
            <a:srgbClr val="572B5C"/>
          </a:solidFill>
        </p:spPr>
        <p:txBody>
          <a:bodyPr>
            <a:normAutofit/>
          </a:bodyPr>
          <a:p>
            <a:pPr indent="0" marL="0">
              <a:buNone/>
            </a:pPr>
            <a:r>
              <a:rPr dirty="0" lang="en-US" smtClean="0">
                <a:latin typeface="Andalus" panose="02020603050405020304" pitchFamily="18" charset="-78"/>
                <a:cs typeface="Andalus" panose="02020603050405020304" pitchFamily="18" charset="-78"/>
              </a:rPr>
              <a:t>	</a:t>
            </a:r>
            <a:r>
              <a:rPr b="1" dirty="0" sz="2800" i="1" lang="en-US" u="sng" smtClean="0">
                <a:solidFill>
                  <a:srgbClr val="FFFFFF"/>
                </a:solidFill>
                <a:latin typeface="Andalus" panose="02020603050405020304" pitchFamily="18" charset="-78"/>
                <a:cs typeface="Andalus" panose="02020603050405020304" pitchFamily="18" charset="-78"/>
              </a:rPr>
              <a:t>Diagnostic Criteria</a:t>
            </a:r>
            <a:r>
              <a:rPr b="1" dirty="0" sz="2800" i="1" lang="en-US" u="sng" smtClean="0">
                <a:solidFill>
                  <a:srgbClr val="FFFFFF"/>
                </a:solidFill>
                <a:latin typeface="Andalus" panose="02020603050405020304" pitchFamily="18" charset="-78"/>
                <a:cs typeface="Andalus" panose="02020603050405020304" pitchFamily="18" charset="-78"/>
              </a:rPr>
              <a:t>:</a:t>
            </a:r>
            <a:r>
              <a:rPr b="1" dirty="0" sz="2800" i="1" lang="en-US" u="sng" smtClean="0">
                <a:solidFill>
                  <a:srgbClr val="FFFFFF"/>
                </a:solidFill>
                <a:latin typeface="Andalus" panose="02020603050405020304" pitchFamily="18" charset="-78"/>
                <a:cs typeface="Andalus" panose="02020603050405020304" pitchFamily="18" charset="-78"/>
              </a:rPr>
              <a:t>-</a:t>
            </a:r>
            <a:endParaRPr b="1" dirty="0" sz="2800" i="1" lang="en-US" u="sng" smtClean="0">
              <a:solidFill>
                <a:srgbClr val="FFFFFF"/>
              </a:solidFill>
              <a:latin typeface="Andalus" panose="02020603050405020304" pitchFamily="18" charset="-78"/>
              <a:cs typeface="Andalus" panose="02020603050405020304" pitchFamily="18" charset="-78"/>
            </a:endParaRPr>
          </a:p>
          <a:p>
            <a:pPr fontAlgn="base"/>
            <a:r>
              <a:rPr dirty="0" sz="2600" lang="en-US">
                <a:solidFill>
                  <a:schemeClr val="bg1"/>
                </a:solidFill>
              </a:rPr>
              <a:t>1. Repeated episodes of arousal during sleep, associated with vocalization and/or complex motor behaviors.</a:t>
            </a:r>
            <a:endParaRPr dirty="0" sz="2600" lang="en-US">
              <a:solidFill>
                <a:schemeClr val="bg1"/>
              </a:solidFill>
            </a:endParaRPr>
          </a:p>
          <a:p>
            <a:pPr fontAlgn="base"/>
            <a:r>
              <a:rPr dirty="0" sz="2600" lang="en-US">
                <a:solidFill>
                  <a:schemeClr val="bg1"/>
                </a:solidFill>
              </a:rPr>
              <a:t>2. These behaviors arise during rapid eye movement (REM) sleep and therefore usually occur more than 90 minutes after sleep onset. They are more frequent during the later portions of the sleep period. While they may occur during daytime naps, it is uncommon.</a:t>
            </a:r>
            <a:endParaRPr dirty="0" sz="2600" lang="en-US">
              <a:solidFill>
                <a:schemeClr val="bg1"/>
              </a:solidFill>
            </a:endParaRPr>
          </a:p>
          <a:p>
            <a:pPr fontAlgn="base"/>
            <a:r>
              <a:rPr dirty="0" sz="2600" lang="en-US">
                <a:solidFill>
                  <a:schemeClr val="bg1"/>
                </a:solidFill>
              </a:rPr>
              <a:t>3. Upon awakening from these episodes, the individual is completely awake, alert and not confused or disoriented.</a:t>
            </a:r>
            <a:endParaRPr dirty="0" sz="2600" lang="en-US">
              <a:solidFill>
                <a:schemeClr val="bg1"/>
              </a:solidFill>
            </a:endParaRPr>
          </a:p>
          <a:p>
            <a:pPr indent="0" marL="0">
              <a:buNone/>
            </a:pPr>
            <a:endParaRPr dirty="0" sz="2400" lang="en-US" smtClean="0">
              <a:solidFill>
                <a:schemeClr val="bg1"/>
              </a:solidFill>
              <a:latin typeface="Andalus" panose="02020603050405020304" pitchFamily="18" charset="-78"/>
              <a:cs typeface="Andalus"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60" name=""/>
        <p:cNvGrpSpPr/>
        <p:nvPr/>
      </p:nvGrpSpPr>
      <p:grpSpPr>
        <a:xfrm>
          <a:off x="0" y="0"/>
          <a:ext cx="0" cy="0"/>
          <a:chOff x="0" y="0"/>
          <a:chExt cx="0" cy="0"/>
        </a:xfrm>
      </p:grpSpPr>
      <p:sp>
        <p:nvSpPr>
          <p:cNvPr id="1048684" name="Title 1"/>
          <p:cNvSpPr>
            <a:spLocks noGrp="1"/>
          </p:cNvSpPr>
          <p:nvPr>
            <p:ph type="title"/>
          </p:nvPr>
        </p:nvSpPr>
        <p:spPr/>
        <p:txBody>
          <a:bodyPr anchor="t"/>
          <a:p>
            <a:pPr algn="ctr" lvl="0"/>
            <a:r>
              <a:rPr b="1" dirty="0" sz="4000" lang="en-US">
                <a:latin typeface="Andalus" panose="02020603050405020304" pitchFamily="18" charset="-78"/>
                <a:cs typeface="Andalus" panose="02020603050405020304" pitchFamily="18" charset="-78"/>
              </a:rPr>
              <a:t/>
            </a:r>
            <a:br>
              <a:rPr b="1" dirty="0" sz="4000" lang="en-US">
                <a:latin typeface="Andalus" panose="02020603050405020304" pitchFamily="18" charset="-78"/>
                <a:cs typeface="Andalus" panose="02020603050405020304" pitchFamily="18" charset="-78"/>
              </a:rPr>
            </a:br>
            <a:endParaRPr b="1" dirty="0" sz="4000" lang="en-US">
              <a:latin typeface="Andalus" panose="02020603050405020304" pitchFamily="18" charset="-78"/>
              <a:cs typeface="Andalus" panose="02020603050405020304" pitchFamily="18" charset="-78"/>
            </a:endParaRPr>
          </a:p>
        </p:txBody>
      </p:sp>
      <p:sp>
        <p:nvSpPr>
          <p:cNvPr id="1048685" name="Content Placeholder 9"/>
          <p:cNvSpPr>
            <a:spLocks noGrp="1"/>
          </p:cNvSpPr>
          <p:nvPr>
            <p:ph idx="1"/>
          </p:nvPr>
        </p:nvSpPr>
        <p:spPr>
          <a:xfrm>
            <a:off x="463639" y="425003"/>
            <a:ext cx="11240681" cy="6327490"/>
          </a:xfrm>
          <a:solidFill>
            <a:srgbClr val="572B5C"/>
          </a:solidFill>
        </p:spPr>
        <p:txBody>
          <a:bodyPr>
            <a:normAutofit/>
          </a:bodyPr>
          <a:p>
            <a:pPr fontAlgn="base"/>
            <a:r>
              <a:rPr b="1" dirty="0" sz="4300" lang="en-US">
                <a:solidFill>
                  <a:schemeClr val="bg1"/>
                </a:solidFill>
              </a:rPr>
              <a:t>4. </a:t>
            </a:r>
            <a:r>
              <a:rPr b="1" dirty="0" sz="4300" lang="en-US">
                <a:solidFill>
                  <a:schemeClr val="bg1"/>
                </a:solidFill>
              </a:rPr>
              <a:t>Either of the following:</a:t>
            </a:r>
            <a:endParaRPr b="1" dirty="0" sz="4300" lang="en-US">
              <a:solidFill>
                <a:schemeClr val="bg1"/>
              </a:solidFill>
            </a:endParaRPr>
          </a:p>
          <a:p>
            <a:pPr fontAlgn="base"/>
            <a:r>
              <a:rPr dirty="0" sz="3000" lang="en-US">
                <a:solidFill>
                  <a:schemeClr val="bg1"/>
                </a:solidFill>
              </a:rPr>
              <a:t>REM sleep without atonia on polysomnographic recording.</a:t>
            </a:r>
            <a:endParaRPr dirty="0" sz="3000" lang="en-US">
              <a:solidFill>
                <a:schemeClr val="bg1"/>
              </a:solidFill>
            </a:endParaRPr>
          </a:p>
          <a:p>
            <a:pPr fontAlgn="base"/>
            <a:r>
              <a:rPr dirty="0" sz="3000" lang="en-US">
                <a:solidFill>
                  <a:schemeClr val="bg1"/>
                </a:solidFill>
              </a:rPr>
              <a:t>A history suggestive of REM sleep behavior disorder and an established synucleinopathy diagnosis (e.g., Parkinson’s disease, multiple system atrophy</a:t>
            </a:r>
            <a:r>
              <a:rPr dirty="0" sz="3000" lang="en-US" smtClean="0">
                <a:solidFill>
                  <a:schemeClr val="bg1"/>
                </a:solidFill>
              </a:rPr>
              <a:t>).</a:t>
            </a:r>
            <a:endParaRPr dirty="0" sz="3000" lang="en-US">
              <a:solidFill>
                <a:schemeClr val="bg1"/>
              </a:solidFill>
            </a:endParaRPr>
          </a:p>
          <a:p>
            <a:pPr fontAlgn="base"/>
            <a:r>
              <a:rPr dirty="0" sz="3000" lang="en-US">
                <a:solidFill>
                  <a:schemeClr val="bg1"/>
                </a:solidFill>
              </a:rPr>
              <a:t>5. The behaviors cause clinically significant distress or impairment in social, occupational or other important areas of functioning (which may include injury to self or the bed partner</a:t>
            </a:r>
            <a:r>
              <a:rPr dirty="0" sz="3000" lang="en-US" smtClean="0">
                <a:solidFill>
                  <a:schemeClr val="bg1"/>
                </a:solidFill>
              </a:rPr>
              <a:t>).</a:t>
            </a:r>
            <a:endParaRPr dirty="0" sz="3000" lang="en-US">
              <a:solidFill>
                <a:schemeClr val="bg1"/>
              </a:solidFill>
            </a:endParaRPr>
          </a:p>
          <a:p>
            <a:pPr fontAlgn="base"/>
            <a:r>
              <a:rPr dirty="0" sz="3000" lang="en-US">
                <a:solidFill>
                  <a:schemeClr val="bg1"/>
                </a:solidFill>
              </a:rPr>
              <a:t>6. The disturbance is not attributable to the physiological effects of a substance or another medical condition.</a:t>
            </a:r>
            <a:endParaRPr dirty="0" sz="3000" lang="en-US">
              <a:solidFill>
                <a:schemeClr val="bg1"/>
              </a:solidFill>
            </a:endParaRPr>
          </a:p>
          <a:p>
            <a:pPr fontAlgn="base"/>
            <a:r>
              <a:rPr dirty="0" sz="3000" lang="en-US">
                <a:solidFill>
                  <a:schemeClr val="bg1"/>
                </a:solidFill>
              </a:rPr>
              <a:t>7. Co-existing mental and medical disorders do not explain the episodes</a:t>
            </a:r>
            <a:r>
              <a:rPr dirty="0" sz="3000" lang="en-US" smtClean="0">
                <a:solidFill>
                  <a:schemeClr val="bg1"/>
                </a:solidFill>
              </a:rPr>
              <a:t>.</a:t>
            </a:r>
            <a:endParaRPr dirty="0" sz="3000" 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61" name=""/>
        <p:cNvGrpSpPr/>
        <p:nvPr/>
      </p:nvGrpSpPr>
      <p:grpSpPr>
        <a:xfrm>
          <a:off x="0" y="0"/>
          <a:ext cx="0" cy="0"/>
          <a:chOff x="0" y="0"/>
          <a:chExt cx="0" cy="0"/>
        </a:xfrm>
      </p:grpSpPr>
      <p:sp>
        <p:nvSpPr>
          <p:cNvPr id="1048686" name="TextBox 1"/>
          <p:cNvSpPr txBox="1"/>
          <p:nvPr/>
        </p:nvSpPr>
        <p:spPr>
          <a:xfrm>
            <a:off x="239843" y="1244184"/>
            <a:ext cx="11707318" cy="5031741"/>
          </a:xfrm>
          <a:prstGeom prst="rect"/>
          <a:solidFill>
            <a:srgbClr val="572B5C"/>
          </a:solidFill>
        </p:spPr>
        <p:txBody>
          <a:bodyPr rtlCol="0" wrap="square">
            <a:spAutoFit/>
          </a:bodyPr>
          <a:p>
            <a:pPr algn="ctr"/>
            <a:r>
              <a:rPr b="1" dirty="0" sz="3200" i="1" lang="en-US" u="sng">
                <a:solidFill>
                  <a:srgbClr val="FFFFFF"/>
                </a:solidFill>
              </a:rPr>
              <a:t>Differential </a:t>
            </a:r>
            <a:r>
              <a:rPr b="1" dirty="0" sz="3200" i="1" lang="en-US" u="sng" smtClean="0">
                <a:solidFill>
                  <a:srgbClr val="FFFFFF"/>
                </a:solidFill>
              </a:rPr>
              <a:t>Diagnosis</a:t>
            </a:r>
            <a:r>
              <a:rPr b="1" dirty="0" sz="3200" i="1" lang="en-US" u="sng" smtClean="0">
                <a:solidFill>
                  <a:srgbClr val="FFFFFF"/>
                </a:solidFill>
              </a:rPr>
              <a:t>:</a:t>
            </a:r>
            <a:r>
              <a:rPr b="1" dirty="0" sz="3200" i="1" lang="en-US" u="sng" smtClean="0">
                <a:solidFill>
                  <a:srgbClr val="FFFFFF"/>
                </a:solidFill>
              </a:rPr>
              <a:t>-</a:t>
            </a:r>
            <a:endParaRPr b="1" dirty="0" sz="3200" i="1" lang="en-US" u="sng" smtClean="0">
              <a:solidFill>
                <a:srgbClr val="FFFFFF"/>
              </a:solidFill>
            </a:endParaRPr>
          </a:p>
          <a:p>
            <a:r>
              <a:rPr b="1" dirty="0" sz="3300" i="1" lang="en-US" u="sng">
                <a:solidFill>
                  <a:srgbClr val="FFFFFF"/>
                </a:solidFill>
              </a:rPr>
              <a:t>Other parasomnias</a:t>
            </a:r>
            <a:r>
              <a:rPr b="1" dirty="0" sz="3300" i="1" lang="en-US" u="sng">
                <a:solidFill>
                  <a:schemeClr val="bg1"/>
                </a:solidFill>
              </a:rPr>
              <a:t>:</a:t>
            </a:r>
            <a:r>
              <a:rPr b="1" dirty="0" sz="3300" i="1" lang="en-US" u="sng">
                <a:solidFill>
                  <a:schemeClr val="bg1"/>
                </a:solidFill>
              </a:rPr>
              <a:t>-</a:t>
            </a:r>
            <a:r>
              <a:rPr b="1" dirty="0" sz="3300" i="1" lang="en-US" u="sng">
                <a:solidFill>
                  <a:schemeClr val="bg1"/>
                </a:solidFill>
              </a:rPr>
              <a:t> </a:t>
            </a:r>
            <a:endParaRPr dirty="0" sz="3300" lang="en-US">
              <a:solidFill>
                <a:schemeClr val="bg1"/>
              </a:solidFill>
            </a:endParaRPr>
          </a:p>
          <a:p>
            <a:r>
              <a:rPr b="1" dirty="0" sz="3300" i="1" lang="en-US" u="sng">
                <a:solidFill>
                  <a:schemeClr val="bg1"/>
                </a:solidFill>
              </a:rPr>
              <a:t>Confusional</a:t>
            </a:r>
            <a:r>
              <a:rPr dirty="0" sz="3300" lang="en-US">
                <a:solidFill>
                  <a:schemeClr val="bg1"/>
                </a:solidFill>
              </a:rPr>
              <a:t> arousals, sleepwalking, and sleep terrors can easily be</a:t>
            </a:r>
            <a:r>
              <a:rPr dirty="0" sz="3300" lang="en-US">
                <a:solidFill>
                  <a:schemeClr val="bg1"/>
                </a:solidFill>
              </a:rPr>
              <a:t>confused with REM sleep behavior </a:t>
            </a:r>
            <a:r>
              <a:rPr dirty="0" sz="3300" lang="en-US" smtClean="0">
                <a:solidFill>
                  <a:schemeClr val="bg1"/>
                </a:solidFill>
              </a:rPr>
              <a:t>disorder</a:t>
            </a:r>
            <a:endParaRPr dirty="0" sz="3300" lang="en-US">
              <a:solidFill>
                <a:schemeClr val="bg1"/>
              </a:solidFill>
            </a:endParaRPr>
          </a:p>
          <a:p>
            <a:r>
              <a:rPr b="1" dirty="0" sz="3300" i="1" lang="en-US" u="sng">
                <a:solidFill>
                  <a:srgbClr val="FFFFFF"/>
                </a:solidFill>
              </a:rPr>
              <a:t>Nocturnal seizures</a:t>
            </a:r>
            <a:r>
              <a:rPr b="1" dirty="0" sz="3300" i="1" lang="en-US" u="sng">
                <a:solidFill>
                  <a:schemeClr val="bg1"/>
                </a:solidFill>
              </a:rPr>
              <a:t>:</a:t>
            </a:r>
            <a:r>
              <a:rPr b="1" dirty="0" sz="3300" i="1" lang="en-US" u="sng">
                <a:solidFill>
                  <a:schemeClr val="bg1"/>
                </a:solidFill>
              </a:rPr>
              <a:t>-</a:t>
            </a:r>
            <a:r>
              <a:rPr b="1" dirty="0" sz="3300" i="1" lang="en-US" u="sng">
                <a:solidFill>
                  <a:schemeClr val="bg1"/>
                </a:solidFill>
              </a:rPr>
              <a:t> </a:t>
            </a:r>
            <a:endParaRPr dirty="0" sz="3300" lang="en-US" smtClean="0">
              <a:solidFill>
                <a:schemeClr val="bg1"/>
              </a:solidFill>
            </a:endParaRPr>
          </a:p>
          <a:p>
            <a:r>
              <a:rPr b="1" dirty="0" sz="3300" i="1" lang="en-US" u="sng">
                <a:solidFill>
                  <a:schemeClr val="bg1"/>
                </a:solidFill>
              </a:rPr>
              <a:t>Nocturnal</a:t>
            </a:r>
            <a:r>
              <a:rPr dirty="0" sz="3300" lang="en-US">
                <a:solidFill>
                  <a:schemeClr val="bg1"/>
                </a:solidFill>
              </a:rPr>
              <a:t> seizures may perfectly mimic REM sleep behavior disorder, but the behaviors are generally more </a:t>
            </a:r>
            <a:r>
              <a:rPr dirty="0" sz="3300" lang="en-US" smtClean="0">
                <a:solidFill>
                  <a:schemeClr val="bg1"/>
                </a:solidFill>
              </a:rPr>
              <a:t>stereotyped</a:t>
            </a:r>
            <a:endParaRPr dirty="0" sz="3300" lang="en-US" smtClean="0">
              <a:solidFill>
                <a:schemeClr val="bg1"/>
              </a:solidFill>
            </a:endParaRPr>
          </a:p>
          <a:p>
            <a:r>
              <a:rPr b="1" dirty="0" sz="3300" i="1" lang="en-US" u="sng">
                <a:solidFill>
                  <a:srgbClr val="FFFFFF"/>
                </a:solidFill>
              </a:rPr>
              <a:t>Obstructive sleep apnea</a:t>
            </a:r>
            <a:r>
              <a:rPr b="1" dirty="0" sz="3300" i="1" lang="en-US" u="sng">
                <a:solidFill>
                  <a:schemeClr val="bg1"/>
                </a:solidFill>
              </a:rPr>
              <a:t>:</a:t>
            </a:r>
            <a:r>
              <a:rPr b="1" dirty="0" sz="3300" i="1" lang="en-US" u="sng">
                <a:solidFill>
                  <a:schemeClr val="bg1"/>
                </a:solidFill>
              </a:rPr>
              <a:t>-</a:t>
            </a:r>
            <a:r>
              <a:rPr b="1" dirty="0" sz="3300" i="1" lang="en-US" u="sng">
                <a:solidFill>
                  <a:schemeClr val="bg1"/>
                </a:solidFill>
              </a:rPr>
              <a:t> </a:t>
            </a:r>
            <a:endParaRPr dirty="0" lang="en-US" smtClean="0">
              <a:solidFill>
                <a:schemeClr val="bg1"/>
              </a:solidFill>
            </a:endParaRPr>
          </a:p>
          <a:p>
            <a:r>
              <a:rPr b="1" dirty="0" sz="3300" i="1" lang="en-US" u="sng">
                <a:solidFill>
                  <a:schemeClr val="bg1"/>
                </a:solidFill>
              </a:rPr>
              <a:t>Obstructive</a:t>
            </a:r>
            <a:r>
              <a:rPr dirty="0" sz="3300" lang="en-US">
                <a:solidFill>
                  <a:schemeClr val="bg1"/>
                </a:solidFill>
              </a:rPr>
              <a:t> sleep apnea may result in behaviors indistinguishable from REM sleep behavior disorder.</a:t>
            </a:r>
            <a:r>
              <a:rPr dirty="0" lang="en-US">
                <a:solidFill>
                  <a:schemeClr val="bg1"/>
                </a:solidFill>
              </a:rPr>
              <a:t> </a:t>
            </a:r>
            <a:endParaRPr dirty="0" lang="en-US"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62" name=""/>
        <p:cNvGrpSpPr/>
        <p:nvPr/>
      </p:nvGrpSpPr>
      <p:grpSpPr>
        <a:xfrm>
          <a:off x="0" y="0"/>
          <a:ext cx="0" cy="0"/>
          <a:chOff x="0" y="0"/>
          <a:chExt cx="0" cy="0"/>
        </a:xfrm>
      </p:grpSpPr>
      <p:sp>
        <p:nvSpPr>
          <p:cNvPr id="1048687" name=""/>
          <p:cNvSpPr txBox="1"/>
          <p:nvPr/>
        </p:nvSpPr>
        <p:spPr>
          <a:xfrm>
            <a:off x="1117436" y="691487"/>
            <a:ext cx="10026146" cy="5628640"/>
          </a:xfrm>
          <a:prstGeom prst="rect"/>
        </p:spPr>
        <p:txBody>
          <a:bodyPr rtlCol="0" wrap="square">
            <a:spAutoFit/>
          </a:bodyPr>
          <a:p>
            <a:r>
              <a:rPr b="1" dirty="0" sz="3000" i="1" lang="en-US" u="sng">
                <a:solidFill>
                  <a:srgbClr val="FFFFFF"/>
                </a:solidFill>
              </a:rPr>
              <a:t>Other specified dissociative disorder (sleep-related psychogenic dissociative disorder)</a:t>
            </a:r>
            <a:r>
              <a:rPr b="1" dirty="0" sz="3000" i="1" lang="en-US" u="sng">
                <a:solidFill>
                  <a:srgbClr val="FFFFFF"/>
                </a:solidFill>
              </a:rPr>
              <a:t>:</a:t>
            </a:r>
            <a:r>
              <a:rPr b="1" dirty="0" sz="3000" i="1" lang="en-US" u="sng">
                <a:solidFill>
                  <a:srgbClr val="FFFFFF"/>
                </a:solidFill>
              </a:rPr>
              <a:t>-</a:t>
            </a:r>
            <a:r>
              <a:rPr b="1" dirty="0" sz="3000" i="1" lang="en-US" u="sng">
                <a:solidFill>
                  <a:srgbClr val="FFFFFF"/>
                </a:solidFill>
              </a:rPr>
              <a:t> </a:t>
            </a:r>
            <a:endParaRPr b="1" sz="3000" i="1" u="sng">
              <a:solidFill>
                <a:srgbClr val="FFFFFF"/>
              </a:solidFill>
            </a:endParaRPr>
          </a:p>
          <a:p>
            <a:r>
              <a:rPr dirty="0" sz="2800" lang="en-US">
                <a:solidFill>
                  <a:schemeClr val="bg1"/>
                </a:solidFill>
              </a:rPr>
              <a:t>Unlike virtually all other parasomnias, which arise precipitously from NREM or REM</a:t>
            </a:r>
            <a:r>
              <a:rPr dirty="0" sz="2800" lang="en-US">
                <a:solidFill>
                  <a:schemeClr val="bg1"/>
                </a:solidFill>
              </a:rPr>
              <a:t> </a:t>
            </a:r>
            <a:r>
              <a:rPr dirty="0" sz="2800" lang="en-US">
                <a:solidFill>
                  <a:schemeClr val="bg1"/>
                </a:solidFill>
              </a:rPr>
              <a:t> </a:t>
            </a:r>
            <a:r>
              <a:rPr dirty="0" sz="2800" lang="en-US">
                <a:solidFill>
                  <a:schemeClr val="bg1"/>
                </a:solidFill>
              </a:rPr>
              <a:t>sleep</a:t>
            </a:r>
            <a:r>
              <a:rPr dirty="0" sz="2800" lang="en-US">
                <a:solidFill>
                  <a:schemeClr val="bg1"/>
                </a:solidFill>
              </a:rPr>
              <a:t>, psychogenic dissociative behaviors arise from a period of well-defined wakefulness</a:t>
            </a:r>
            <a:r>
              <a:rPr dirty="0" sz="2800" lang="en-US">
                <a:solidFill>
                  <a:schemeClr val="bg1"/>
                </a:solidFill>
              </a:rPr>
              <a:t> </a:t>
            </a:r>
            <a:r>
              <a:rPr dirty="0" sz="2800" lang="en-US">
                <a:solidFill>
                  <a:schemeClr val="bg1"/>
                </a:solidFill>
              </a:rPr>
              <a:t>during</a:t>
            </a:r>
            <a:r>
              <a:rPr dirty="0" sz="2800" lang="en-US">
                <a:solidFill>
                  <a:schemeClr val="bg1"/>
                </a:solidFill>
              </a:rPr>
              <a:t> the sleep period. Unlike REM sleep behavior disorder, this condition is more prevalent in young females.</a:t>
            </a:r>
            <a:endParaRPr sz="2800"/>
          </a:p>
          <a:p>
            <a:r>
              <a:rPr b="1" dirty="0" sz="3200" i="1" lang="en-US" u="sng">
                <a:solidFill>
                  <a:srgbClr val="FFFFFF"/>
                </a:solidFill>
              </a:rPr>
              <a:t>Malingering</a:t>
            </a:r>
            <a:r>
              <a:rPr b="1" dirty="0" sz="3200" i="1" lang="en-US" u="sng">
                <a:solidFill>
                  <a:schemeClr val="bg1"/>
                </a:solidFill>
              </a:rPr>
              <a:t>:</a:t>
            </a:r>
            <a:r>
              <a:rPr b="1" dirty="0" sz="3200" i="1" lang="en-US" u="sng">
                <a:solidFill>
                  <a:schemeClr val="bg1"/>
                </a:solidFill>
              </a:rPr>
              <a:t>-</a:t>
            </a:r>
            <a:r>
              <a:rPr b="1" dirty="0" sz="3200" i="1" lang="en-US" u="sng">
                <a:solidFill>
                  <a:schemeClr val="bg1"/>
                </a:solidFill>
              </a:rPr>
              <a:t> </a:t>
            </a:r>
            <a:endParaRPr sz="3200"/>
          </a:p>
          <a:p>
            <a:r>
              <a:rPr b="1" dirty="0" sz="2800" i="1" lang="en-US" u="sng">
                <a:solidFill>
                  <a:schemeClr val="bg1"/>
                </a:solidFill>
              </a:rPr>
              <a:t>Many</a:t>
            </a:r>
            <a:r>
              <a:rPr dirty="0" sz="2800" lang="en-US">
                <a:solidFill>
                  <a:schemeClr val="bg1"/>
                </a:solidFill>
              </a:rPr>
              <a:t> cases of malingering in which the individual reports problematic</a:t>
            </a:r>
            <a:r>
              <a:rPr dirty="0" sz="2800" lang="en-US">
                <a:solidFill>
                  <a:schemeClr val="bg1"/>
                </a:solidFill>
              </a:rPr>
              <a:t> </a:t>
            </a:r>
            <a:r>
              <a:rPr dirty="0" sz="2800" lang="en-US">
                <a:solidFill>
                  <a:schemeClr val="bg1"/>
                </a:solidFill>
              </a:rPr>
              <a:t>s</a:t>
            </a:r>
            <a:r>
              <a:rPr dirty="0" sz="2800" lang="en-US">
                <a:solidFill>
                  <a:schemeClr val="bg1"/>
                </a:solidFill>
              </a:rPr>
              <a:t>leep</a:t>
            </a:r>
            <a:r>
              <a:rPr dirty="0" sz="2800" lang="en-US">
                <a:solidFill>
                  <a:schemeClr val="bg1"/>
                </a:solidFill>
              </a:rPr>
              <a:t> movements perfectly mimic the clinical features of REM sleep behavior disorder,</a:t>
            </a:r>
            <a:endParaRPr sz="2800"/>
          </a:p>
          <a:p>
            <a:r>
              <a:rPr dirty="0" sz="2800" lang="en-US">
                <a:solidFill>
                  <a:schemeClr val="bg1"/>
                </a:solidFill>
              </a:rPr>
              <a:t>and polysonmographic documentation is mandatory.</a:t>
            </a:r>
            <a:endParaRPr sz="2800"/>
          </a:p>
          <a:p>
            <a:endParaRPr dirty="0" sz="2800" lang="en-US">
              <a:solidFill>
                <a:schemeClr val="bg1"/>
              </a:solidFill>
            </a:endParaRPr>
          </a:p>
        </p:txBody>
      </p:sp>
    </p:spTree>
  </p:cSld>
  <p:clrMapOvr>
    <a:masterClrMapping/>
  </p:clrMapOvr>
  <p:transition spd="med">
    <p:fade thruBlk="0"/>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63" name=""/>
        <p:cNvGrpSpPr/>
        <p:nvPr/>
      </p:nvGrpSpPr>
      <p:grpSpPr>
        <a:xfrm>
          <a:off x="0" y="0"/>
          <a:ext cx="0" cy="0"/>
          <a:chOff x="0" y="0"/>
          <a:chExt cx="0" cy="0"/>
        </a:xfrm>
      </p:grpSpPr>
      <p:pic>
        <p:nvPicPr>
          <p:cNvPr id="2097160" name="Picture 3"/>
          <p:cNvPicPr>
            <a:picLocks noChangeAspect="1"/>
          </p:cNvPicPr>
          <p:nvPr/>
        </p:nvPicPr>
        <p:blipFill>
          <a:blip xmlns:r="http://schemas.openxmlformats.org/officeDocument/2006/relationships" r:embed="rId1"/>
          <a:stretch>
            <a:fillRect/>
          </a:stretch>
        </p:blipFill>
        <p:spPr>
          <a:xfrm>
            <a:off x="286487" y="258919"/>
            <a:ext cx="6467475" cy="4305300"/>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pic>
        <p:nvPicPr>
          <p:cNvPr id="2097161" name="Picture 4"/>
          <p:cNvPicPr>
            <a:picLocks noChangeAspect="1"/>
          </p:cNvPicPr>
          <p:nvPr/>
        </p:nvPicPr>
        <p:blipFill>
          <a:blip xmlns:r="http://schemas.openxmlformats.org/officeDocument/2006/relationships" r:embed="rId2"/>
          <a:stretch>
            <a:fillRect/>
          </a:stretch>
        </p:blipFill>
        <p:spPr>
          <a:xfrm>
            <a:off x="6619740" y="3214599"/>
            <a:ext cx="5230969" cy="3491672"/>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64" name=""/>
        <p:cNvGrpSpPr/>
        <p:nvPr/>
      </p:nvGrpSpPr>
      <p:grpSpPr>
        <a:xfrm>
          <a:off x="0" y="0"/>
          <a:ext cx="0" cy="0"/>
          <a:chOff x="0" y="0"/>
          <a:chExt cx="0" cy="0"/>
        </a:xfrm>
      </p:grpSpPr>
      <p:sp>
        <p:nvSpPr>
          <p:cNvPr id="1048688" name=""/>
          <p:cNvSpPr>
            <a:spLocks noGrp="1"/>
          </p:cNvSpPr>
          <p:nvPr>
            <p:ph type="ctrTitle"/>
          </p:nvPr>
        </p:nvSpPr>
        <p:spPr>
          <a:xfrm>
            <a:off x="1337658" y="2402430"/>
            <a:ext cx="8825658" cy="2498027"/>
          </a:xfrm>
        </p:spPr>
        <p:txBody>
          <a:bodyPr/>
          <a:p>
            <a:r>
              <a:rPr b="1" sz="6000" i="1" lang="en-US" u="sng"/>
              <a:t>Now </a:t>
            </a:r>
            <a:r>
              <a:rPr b="1" sz="6000" i="1" lang="en-US" u="sng"/>
              <a:t>we </a:t>
            </a:r>
            <a:r>
              <a:rPr b="1" sz="6000" i="1" lang="en-US" u="sng"/>
              <a:t>d</a:t>
            </a:r>
            <a:r>
              <a:rPr b="1" sz="6000" i="1" lang="en-US" u="sng"/>
              <a:t>e</a:t>
            </a:r>
            <a:r>
              <a:rPr b="1" sz="6000" i="1" lang="en-US" u="sng"/>
              <a:t>s</a:t>
            </a:r>
            <a:r>
              <a:rPr b="1" sz="6000" i="1" lang="en-US" u="sng"/>
              <a:t>c</a:t>
            </a:r>
            <a:r>
              <a:rPr b="1" sz="6000" i="1" lang="en-US" u="sng"/>
              <a:t>r</a:t>
            </a:r>
            <a:r>
              <a:rPr b="1" sz="6000" i="1" lang="en-US" u="sng"/>
              <a:t>ibe</a:t>
            </a:r>
            <a:r>
              <a:rPr b="1" sz="6000" i="1" lang="en-US" u="sng"/>
              <a:t> </a:t>
            </a:r>
            <a:r>
              <a:rPr b="1" sz="6000" i="1" lang="en-US" u="sng"/>
              <a:t>sleep</a:t>
            </a:r>
            <a:r>
              <a:rPr b="1" sz="6000" i="1" lang="en-US" u="sng"/>
              <a:t> disorders </a:t>
            </a:r>
            <a:r>
              <a:rPr b="1" sz="6000" i="1" lang="en-US" u="sng"/>
              <a:t>'s </a:t>
            </a:r>
            <a:r>
              <a:rPr b="1" sz="6000" i="1" lang="en-US" u="sng"/>
              <a:t>neurochemical</a:t>
            </a:r>
            <a:r>
              <a:rPr b="1" sz="6000" i="1" lang="en-US" u="sng"/>
              <a:t> distribution</a:t>
            </a:r>
            <a:r>
              <a:rPr b="1" sz="6000" i="1" lang="en-US" u="sng"/>
              <a:t>:</a:t>
            </a:r>
            <a:r>
              <a:rPr b="1" sz="6000" i="1" lang="en-US" u="sng"/>
              <a:t>-</a:t>
            </a:r>
            <a:endParaRPr b="1" sz="6000" i="1" lang="en-US" u="sng"/>
          </a:p>
        </p:txBody>
      </p:sp>
    </p:spTree>
  </p:cSld>
  <p:clrMapOvr>
    <a:masterClrMapping/>
  </p:clrMapOvr>
  <p:transition spd="med">
    <p:fade thruBlk="0"/>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07" name=""/>
        <p:cNvGrpSpPr/>
        <p:nvPr/>
      </p:nvGrpSpPr>
      <p:grpSpPr>
        <a:xfrm>
          <a:off x="0" y="0"/>
          <a:ext cx="0" cy="0"/>
          <a:chOff x="0" y="0"/>
          <a:chExt cx="0" cy="0"/>
        </a:xfrm>
      </p:grpSpPr>
      <p:pic>
        <p:nvPicPr>
          <p:cNvPr id="2097153" name="Picture 3"/>
          <p:cNvPicPr>
            <a:picLocks noChangeAspect="1"/>
          </p:cNvPicPr>
          <p:nvPr/>
        </p:nvPicPr>
        <p:blipFill>
          <a:blip xmlns:r="http://schemas.openxmlformats.org/officeDocument/2006/relationships" r:embed="rId1" cstate="print"/>
          <a:stretch>
            <a:fillRect/>
          </a:stretch>
        </p:blipFill>
        <p:spPr>
          <a:xfrm>
            <a:off x="375548" y="315681"/>
            <a:ext cx="5586236" cy="3998741"/>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pic>
        <p:nvPicPr>
          <p:cNvPr id="2097154" name="Picture 4"/>
          <p:cNvPicPr>
            <a:picLocks noChangeAspect="1"/>
          </p:cNvPicPr>
          <p:nvPr/>
        </p:nvPicPr>
        <p:blipFill>
          <a:blip xmlns:r="http://schemas.openxmlformats.org/officeDocument/2006/relationships" r:embed="rId2"/>
          <a:stretch>
            <a:fillRect/>
          </a:stretch>
        </p:blipFill>
        <p:spPr>
          <a:xfrm>
            <a:off x="6117465" y="2777675"/>
            <a:ext cx="5804079" cy="3663981"/>
          </a:xfrm>
          <a:prstGeom prst="round2DiagRect">
            <a:avLst>
              <a:gd name="adj1" fmla="val 16667"/>
              <a:gd name="adj2" fmla="val 0"/>
            </a:avLst>
          </a:prstGeom>
          <a:ln w="88900" cap="sq">
            <a:solidFill>
              <a:srgbClr val="FFFFFF"/>
            </a:solidFill>
            <a:miter lim="800000"/>
          </a:ln>
          <a:effectLst>
            <a:outerShdw algn="tl" blurRad="254000"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65" name=""/>
        <p:cNvGrpSpPr/>
        <p:nvPr/>
      </p:nvGrpSpPr>
      <p:grpSpPr>
        <a:xfrm>
          <a:off x="0" y="0"/>
          <a:ext cx="0" cy="0"/>
          <a:chOff x="0" y="0"/>
          <a:chExt cx="0" cy="0"/>
        </a:xfrm>
      </p:grpSpPr>
      <p:sp>
        <p:nvSpPr>
          <p:cNvPr id="1048689" name=""/>
          <p:cNvSpPr txBox="1"/>
          <p:nvPr/>
        </p:nvSpPr>
        <p:spPr>
          <a:xfrm>
            <a:off x="1521804" y="1559318"/>
            <a:ext cx="9146196" cy="3964940"/>
          </a:xfrm>
          <a:prstGeom prst="rect"/>
        </p:spPr>
        <p:txBody>
          <a:bodyPr rtlCol="0" wrap="square">
            <a:spAutoFit/>
          </a:bodyPr>
          <a:p>
            <a:r>
              <a:rPr b="1" sz="5200" lang="en-US">
                <a:solidFill>
                  <a:srgbClr val="FFFFFF"/>
                </a:solidFill>
              </a:rPr>
              <a:t>1</a:t>
            </a:r>
            <a:r>
              <a:rPr b="1" sz="5200" lang="en-US">
                <a:solidFill>
                  <a:srgbClr val="FFFFFF"/>
                </a:solidFill>
              </a:rPr>
              <a:t>)</a:t>
            </a:r>
            <a:r>
              <a:rPr b="1" sz="5200" lang="en-US">
                <a:solidFill>
                  <a:srgbClr val="FFFFFF"/>
                </a:solidFill>
              </a:rPr>
              <a:t> </a:t>
            </a:r>
            <a:r>
              <a:rPr b="1" sz="5200" lang="en-US">
                <a:solidFill>
                  <a:srgbClr val="FFFFFF"/>
                </a:solidFill>
              </a:rPr>
              <a:t>M</a:t>
            </a:r>
            <a:r>
              <a:rPr b="1" sz="5200" lang="en-US">
                <a:solidFill>
                  <a:srgbClr val="FFFFFF"/>
                </a:solidFill>
              </a:rPr>
              <a:t>o</a:t>
            </a:r>
            <a:r>
              <a:rPr b="1" sz="5200" lang="en-US">
                <a:solidFill>
                  <a:srgbClr val="FFFFFF"/>
                </a:solidFill>
              </a:rPr>
              <a:t>n</a:t>
            </a:r>
            <a:r>
              <a:rPr b="1" sz="5200" lang="en-US">
                <a:solidFill>
                  <a:srgbClr val="FFFFFF"/>
                </a:solidFill>
              </a:rPr>
              <a:t>o</a:t>
            </a:r>
            <a:r>
              <a:rPr b="1" sz="5200" lang="en-US">
                <a:solidFill>
                  <a:srgbClr val="FFFFFF"/>
                </a:solidFill>
              </a:rPr>
              <a:t>a</a:t>
            </a:r>
            <a:r>
              <a:rPr b="1" sz="5200" lang="en-US">
                <a:solidFill>
                  <a:srgbClr val="FFFFFF"/>
                </a:solidFill>
              </a:rPr>
              <a:t>m</a:t>
            </a:r>
            <a:r>
              <a:rPr b="1" sz="5200" lang="en-US">
                <a:solidFill>
                  <a:srgbClr val="FFFFFF"/>
                </a:solidFill>
              </a:rPr>
              <a:t>i</a:t>
            </a:r>
            <a:r>
              <a:rPr b="1" sz="5200" lang="en-US">
                <a:solidFill>
                  <a:srgbClr val="FFFFFF"/>
                </a:solidFill>
              </a:rPr>
              <a:t>ne</a:t>
            </a:r>
            <a:r>
              <a:rPr b="1" sz="5200" lang="en-US">
                <a:solidFill>
                  <a:srgbClr val="FFFFFF"/>
                </a:solidFill>
              </a:rPr>
              <a:t>s</a:t>
            </a:r>
            <a:endParaRPr b="1" sz="5200" lang="en-US">
              <a:solidFill>
                <a:srgbClr val="000000"/>
              </a:solidFill>
            </a:endParaRPr>
          </a:p>
          <a:p>
            <a:r>
              <a:rPr b="1" sz="5200" lang="en-US">
                <a:solidFill>
                  <a:srgbClr val="FFFFFF"/>
                </a:solidFill>
              </a:rPr>
              <a:t>2</a:t>
            </a:r>
            <a:r>
              <a:rPr b="1" sz="5200" lang="en-US">
                <a:solidFill>
                  <a:srgbClr val="FFFFFF"/>
                </a:solidFill>
              </a:rPr>
              <a:t>)</a:t>
            </a:r>
            <a:r>
              <a:rPr b="1" sz="5200" lang="en-US">
                <a:solidFill>
                  <a:srgbClr val="FFFFFF"/>
                </a:solidFill>
              </a:rPr>
              <a:t> </a:t>
            </a:r>
            <a:r>
              <a:rPr b="1" sz="5200" lang="en-US">
                <a:solidFill>
                  <a:srgbClr val="FFFFFF"/>
                </a:solidFill>
              </a:rPr>
              <a:t>N</a:t>
            </a:r>
            <a:r>
              <a:rPr b="1" sz="5200" lang="en-US">
                <a:solidFill>
                  <a:srgbClr val="FFFFFF"/>
                </a:solidFill>
              </a:rPr>
              <a:t>o</a:t>
            </a:r>
            <a:r>
              <a:rPr b="1" sz="5200" lang="en-US">
                <a:solidFill>
                  <a:srgbClr val="FFFFFF"/>
                </a:solidFill>
              </a:rPr>
              <a:t>r</a:t>
            </a:r>
            <a:r>
              <a:rPr b="1" sz="5200" lang="en-US">
                <a:solidFill>
                  <a:srgbClr val="FFFFFF"/>
                </a:solidFill>
              </a:rPr>
              <a:t>e</a:t>
            </a:r>
            <a:r>
              <a:rPr b="1" sz="5200" lang="en-US">
                <a:solidFill>
                  <a:srgbClr val="FFFFFF"/>
                </a:solidFill>
              </a:rPr>
              <a:t>p</a:t>
            </a:r>
            <a:r>
              <a:rPr b="1" sz="5200" lang="en-US">
                <a:solidFill>
                  <a:srgbClr val="FFFFFF"/>
                </a:solidFill>
              </a:rPr>
              <a:t>i</a:t>
            </a:r>
            <a:r>
              <a:rPr b="1" sz="5200" lang="en-US">
                <a:solidFill>
                  <a:srgbClr val="FFFFFF"/>
                </a:solidFill>
              </a:rPr>
              <a:t>nephrine</a:t>
            </a:r>
            <a:endParaRPr b="1" sz="5200" lang="en-US">
              <a:solidFill>
                <a:srgbClr val="000000"/>
              </a:solidFill>
            </a:endParaRPr>
          </a:p>
          <a:p>
            <a:r>
              <a:rPr b="1" sz="5200" lang="en-US">
                <a:solidFill>
                  <a:srgbClr val="FFFFFF"/>
                </a:solidFill>
              </a:rPr>
              <a:t>3</a:t>
            </a:r>
            <a:r>
              <a:rPr b="1" sz="5200" lang="en-US">
                <a:solidFill>
                  <a:srgbClr val="FFFFFF"/>
                </a:solidFill>
              </a:rPr>
              <a:t>)</a:t>
            </a:r>
            <a:r>
              <a:rPr b="1" sz="5200" lang="en-US">
                <a:solidFill>
                  <a:srgbClr val="FFFFFF"/>
                </a:solidFill>
              </a:rPr>
              <a:t> </a:t>
            </a:r>
            <a:r>
              <a:rPr b="1" sz="5200" lang="en-US">
                <a:solidFill>
                  <a:srgbClr val="FFFFFF"/>
                </a:solidFill>
              </a:rPr>
              <a:t>S</a:t>
            </a:r>
            <a:r>
              <a:rPr b="1" sz="5200" lang="en-US">
                <a:solidFill>
                  <a:srgbClr val="FFFFFF"/>
                </a:solidFill>
              </a:rPr>
              <a:t>e</a:t>
            </a:r>
            <a:r>
              <a:rPr b="1" sz="5200" lang="en-US">
                <a:solidFill>
                  <a:srgbClr val="FFFFFF"/>
                </a:solidFill>
              </a:rPr>
              <a:t>r</a:t>
            </a:r>
            <a:r>
              <a:rPr b="1" sz="5200" lang="en-US">
                <a:solidFill>
                  <a:srgbClr val="FFFFFF"/>
                </a:solidFill>
              </a:rPr>
              <a:t>o</a:t>
            </a:r>
            <a:r>
              <a:rPr b="1" sz="5200" lang="en-US">
                <a:solidFill>
                  <a:srgbClr val="FFFFFF"/>
                </a:solidFill>
              </a:rPr>
              <a:t>t</a:t>
            </a:r>
            <a:r>
              <a:rPr b="1" sz="5200" lang="en-US">
                <a:solidFill>
                  <a:srgbClr val="FFFFFF"/>
                </a:solidFill>
              </a:rPr>
              <a:t>onin</a:t>
            </a:r>
            <a:endParaRPr b="1" sz="5200" lang="en-US">
              <a:solidFill>
                <a:srgbClr val="000000"/>
              </a:solidFill>
            </a:endParaRPr>
          </a:p>
          <a:p>
            <a:r>
              <a:rPr b="1" sz="5200" lang="en-US">
                <a:solidFill>
                  <a:srgbClr val="FFFFFF"/>
                </a:solidFill>
              </a:rPr>
              <a:t>4</a:t>
            </a:r>
            <a:r>
              <a:rPr b="1" sz="5200" lang="en-US">
                <a:solidFill>
                  <a:srgbClr val="FFFFFF"/>
                </a:solidFill>
              </a:rPr>
              <a:t>)</a:t>
            </a:r>
            <a:r>
              <a:rPr b="1" sz="5200" lang="en-US">
                <a:solidFill>
                  <a:srgbClr val="FFFFFF"/>
                </a:solidFill>
              </a:rPr>
              <a:t> </a:t>
            </a:r>
            <a:r>
              <a:rPr b="1" sz="5200" lang="en-US">
                <a:solidFill>
                  <a:srgbClr val="FFFFFF"/>
                </a:solidFill>
              </a:rPr>
              <a:t>D</a:t>
            </a:r>
            <a:r>
              <a:rPr b="1" sz="5200" lang="en-US">
                <a:solidFill>
                  <a:srgbClr val="FFFFFF"/>
                </a:solidFill>
              </a:rPr>
              <a:t>o</a:t>
            </a:r>
            <a:r>
              <a:rPr b="1" sz="5200" lang="en-US">
                <a:solidFill>
                  <a:srgbClr val="FFFFFF"/>
                </a:solidFill>
              </a:rPr>
              <a:t>p</a:t>
            </a:r>
            <a:r>
              <a:rPr b="1" sz="5200" lang="en-US">
                <a:solidFill>
                  <a:srgbClr val="FFFFFF"/>
                </a:solidFill>
              </a:rPr>
              <a:t>a</a:t>
            </a:r>
            <a:r>
              <a:rPr b="1" sz="5200" lang="en-US">
                <a:solidFill>
                  <a:srgbClr val="FFFFFF"/>
                </a:solidFill>
              </a:rPr>
              <a:t>mine</a:t>
            </a:r>
            <a:endParaRPr b="1" sz="5200" lang="en-US">
              <a:solidFill>
                <a:srgbClr val="000000"/>
              </a:solidFill>
            </a:endParaRPr>
          </a:p>
          <a:p>
            <a:r>
              <a:rPr b="1" sz="5200" lang="en-US">
                <a:solidFill>
                  <a:srgbClr val="FFFFFF"/>
                </a:solidFill>
              </a:rPr>
              <a:t>5</a:t>
            </a:r>
            <a:r>
              <a:rPr b="1" sz="5200" lang="en-US">
                <a:solidFill>
                  <a:srgbClr val="FFFFFF"/>
                </a:solidFill>
              </a:rPr>
              <a:t>)</a:t>
            </a:r>
            <a:r>
              <a:rPr b="1" sz="5200" lang="en-US">
                <a:solidFill>
                  <a:srgbClr val="FFFFFF"/>
                </a:solidFill>
              </a:rPr>
              <a:t> </a:t>
            </a:r>
            <a:r>
              <a:rPr b="1" sz="5200" lang="en-US">
                <a:solidFill>
                  <a:srgbClr val="FFFFFF"/>
                </a:solidFill>
              </a:rPr>
              <a:t>H</a:t>
            </a:r>
            <a:r>
              <a:rPr b="1" sz="5200" lang="en-US">
                <a:solidFill>
                  <a:srgbClr val="FFFFFF"/>
                </a:solidFill>
              </a:rPr>
              <a:t>i</a:t>
            </a:r>
            <a:r>
              <a:rPr b="1" sz="5200" lang="en-US">
                <a:solidFill>
                  <a:srgbClr val="FFFFFF"/>
                </a:solidFill>
              </a:rPr>
              <a:t>s</a:t>
            </a:r>
            <a:r>
              <a:rPr b="1" sz="5200" lang="en-US">
                <a:solidFill>
                  <a:srgbClr val="FFFFFF"/>
                </a:solidFill>
              </a:rPr>
              <a:t>t</a:t>
            </a:r>
            <a:r>
              <a:rPr b="1" sz="5200" lang="en-US">
                <a:solidFill>
                  <a:srgbClr val="FFFFFF"/>
                </a:solidFill>
              </a:rPr>
              <a:t>a</a:t>
            </a:r>
            <a:r>
              <a:rPr b="1" sz="5200" lang="en-US">
                <a:solidFill>
                  <a:srgbClr val="FFFFFF"/>
                </a:solidFill>
              </a:rPr>
              <a:t>mine</a:t>
            </a:r>
            <a:endParaRPr b="1" sz="5200" lang="en-US">
              <a:solidFill>
                <a:srgbClr val="000000"/>
              </a:solidFill>
            </a:endParaRPr>
          </a:p>
        </p:txBody>
      </p:sp>
    </p:spTree>
  </p:cSld>
  <p:clrMapOvr>
    <a:masterClrMapping/>
  </p:clrMapOvr>
  <p:transition spd="med">
    <p:fade thruBlk="0"/>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66" name=""/>
        <p:cNvGrpSpPr/>
        <p:nvPr/>
      </p:nvGrpSpPr>
      <p:grpSpPr>
        <a:xfrm>
          <a:off x="0" y="0"/>
          <a:ext cx="0" cy="0"/>
          <a:chOff x="0" y="0"/>
          <a:chExt cx="0" cy="0"/>
        </a:xfrm>
      </p:grpSpPr>
      <p:sp>
        <p:nvSpPr>
          <p:cNvPr id="1048690" name=""/>
          <p:cNvSpPr txBox="1"/>
          <p:nvPr/>
        </p:nvSpPr>
        <p:spPr>
          <a:xfrm>
            <a:off x="799179" y="449965"/>
            <a:ext cx="10593641" cy="5298440"/>
          </a:xfrm>
          <a:prstGeom prst="rect"/>
        </p:spPr>
        <p:txBody>
          <a:bodyPr rtlCol="0" wrap="square">
            <a:spAutoFit/>
          </a:bodyPr>
          <a:p>
            <a:r>
              <a:rPr b="1" sz="3500" i="1" lang="en-US" u="sng">
                <a:solidFill>
                  <a:srgbClr val="FFFFFF"/>
                </a:solidFill>
              </a:rPr>
              <a:t>Monoamines</a:t>
            </a:r>
            <a:r>
              <a:rPr b="1" sz="3500" i="1" lang="en-US" u="sng">
                <a:solidFill>
                  <a:srgbClr val="FFFFFF"/>
                </a:solidFill>
              </a:rPr>
              <a:t>:</a:t>
            </a:r>
            <a:r>
              <a:rPr b="1" sz="3500" i="1" lang="en-US" u="sng">
                <a:solidFill>
                  <a:srgbClr val="FFFFFF"/>
                </a:solidFill>
              </a:rPr>
              <a:t>-</a:t>
            </a:r>
            <a:r>
              <a:rPr b="1" sz="3500" i="1" lang="en-US" u="sng">
                <a:solidFill>
                  <a:srgbClr val="FFFFFF"/>
                </a:solidFill>
              </a:rPr>
              <a:t> </a:t>
            </a:r>
            <a:r>
              <a:rPr sz="3500" lang="en-US">
                <a:solidFill>
                  <a:srgbClr val="FFFFFF"/>
                </a:solidFill>
              </a:rPr>
              <a:t>
The monoamines promoting arousal and maintain</a:t>
            </a:r>
            <a:r>
              <a:rPr sz="3500" lang="en-US">
                <a:solidFill>
                  <a:srgbClr val="FFFFFF"/>
                </a:solidFill>
              </a:rPr>
              <a:t>i</a:t>
            </a:r>
            <a:r>
              <a:rPr sz="3500" lang="en-US">
                <a:solidFill>
                  <a:srgbClr val="FFFFFF"/>
                </a:solidFill>
              </a:rPr>
              <a:t>ng wakefulness include NE, 5-HT, DA, and His.
</a:t>
            </a:r>
            <a:r>
              <a:rPr sz="3500" lang="en-US">
                <a:solidFill>
                  <a:srgbClr val="FFFFFF"/>
                </a:solidFill>
              </a:rPr>
              <a:t> </a:t>
            </a:r>
            <a:r>
              <a:rPr sz="3500" lang="en-US">
                <a:solidFill>
                  <a:srgbClr val="FFFFFF"/>
                </a:solidFill>
              </a:rPr>
              <a:t>The</a:t>
            </a:r>
            <a:r>
              <a:rPr sz="3500" lang="en-US">
                <a:solidFill>
                  <a:srgbClr val="FFFFFF"/>
                </a:solidFill>
              </a:rPr>
              <a:t> primary site of production and release of NE
</a:t>
            </a:r>
            <a:r>
              <a:rPr sz="3500" lang="en-US">
                <a:solidFill>
                  <a:srgbClr val="FFFFFF"/>
                </a:solidFill>
              </a:rPr>
              <a:t> </a:t>
            </a:r>
            <a:r>
              <a:rPr sz="3500" lang="en-US">
                <a:solidFill>
                  <a:srgbClr val="FFFFFF"/>
                </a:solidFill>
              </a:rPr>
              <a:t>is</a:t>
            </a:r>
            <a:r>
              <a:rPr sz="3500" lang="en-US">
                <a:solidFill>
                  <a:srgbClr val="FFFFFF"/>
                </a:solidFill>
              </a:rPr>
              <a:t> the locus coeruleus (LC), of 5-HT the raphe nucleus (DRN), of DA the ventral tegmental area
(VTA) and substantia nigra (SN), and of His the hy</a:t>
            </a:r>
            <a:r>
              <a:rPr sz="3500" lang="en-US">
                <a:solidFill>
                  <a:srgbClr val="FFFFFF"/>
                </a:solidFill>
              </a:rPr>
              <a:t>p</a:t>
            </a:r>
            <a:r>
              <a:rPr sz="3500" lang="en-US">
                <a:solidFill>
                  <a:srgbClr val="FFFFFF"/>
                </a:solidFill>
              </a:rPr>
              <a:t>othalamic tuberomammillary nucleus (TMN).
With the exception of the dopaminergic cell
groups,</a:t>
            </a:r>
            <a:r>
              <a:rPr sz="2800" lang="en-US">
                <a:solidFill>
                  <a:srgbClr val="000000"/>
                </a:solidFill>
              </a:rPr>
              <a:t> </a:t>
            </a:r>
            <a:endParaRPr sz="2800" lang="en-US">
              <a:solidFill>
                <a:srgbClr val="000000"/>
              </a:solidFill>
            </a:endParaRPr>
          </a:p>
        </p:txBody>
      </p:sp>
    </p:spTree>
  </p:cSld>
  <p:clrMapOvr>
    <a:masterClrMapping/>
  </p:clrMapOvr>
  <p:transition spd="med">
    <p:fade thruBlk="0"/>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67" name=""/>
        <p:cNvGrpSpPr/>
        <p:nvPr/>
      </p:nvGrpSpPr>
      <p:grpSpPr>
        <a:xfrm>
          <a:off x="0" y="0"/>
          <a:ext cx="0" cy="0"/>
          <a:chOff x="0" y="0"/>
          <a:chExt cx="0" cy="0"/>
        </a:xfrm>
      </p:grpSpPr>
      <p:sp>
        <p:nvSpPr>
          <p:cNvPr id="1048691" name=""/>
          <p:cNvSpPr txBox="1"/>
          <p:nvPr/>
        </p:nvSpPr>
        <p:spPr>
          <a:xfrm>
            <a:off x="1528609" y="928881"/>
            <a:ext cx="8638971" cy="4777739"/>
          </a:xfrm>
          <a:prstGeom prst="rect"/>
        </p:spPr>
        <p:txBody>
          <a:bodyPr rtlCol="0" wrap="square">
            <a:spAutoFit/>
          </a:bodyPr>
          <a:p>
            <a:r>
              <a:rPr sz="3500" lang="en-US">
                <a:solidFill>
                  <a:srgbClr val="FFFFFF"/>
                </a:solidFill>
              </a:rPr>
              <a:t>all these nuclei fire at high rates in wakefulness, lower rates in NREM sleep, and are virtually
silent in REM sleep.19–21 They have widespread
CNS projections and innervate cortex, brainstem,
</a:t>
            </a:r>
            <a:r>
              <a:rPr sz="3500" lang="en-US">
                <a:solidFill>
                  <a:srgbClr val="FFFFFF"/>
                </a:solidFill>
              </a:rPr>
              <a:t>V</a:t>
            </a:r>
            <a:r>
              <a:rPr sz="3500" lang="en-US">
                <a:solidFill>
                  <a:srgbClr val="FFFFFF"/>
                </a:solidFill>
              </a:rPr>
              <a:t>entrolateral preoptic (VLPO) nucleus, thalamus,
and the BF, making them ideally located to promote and sustain wakefulness</a:t>
            </a:r>
            <a:r>
              <a:rPr sz="3500" lang="en-US">
                <a:solidFill>
                  <a:srgbClr val="FFFFFF"/>
                </a:solidFill>
              </a:rPr>
              <a:t>.</a:t>
            </a:r>
            <a:endParaRPr sz="3500" lang="en-US">
              <a:solidFill>
                <a:srgbClr val="FFFFFF"/>
              </a:solidFill>
            </a:endParaRPr>
          </a:p>
        </p:txBody>
      </p:sp>
    </p:spTree>
  </p:cSld>
  <p:clrMapOvr>
    <a:masterClrMapping/>
  </p:clrMapOvr>
  <p:transition spd="med">
    <p:fade thruBlk="0"/>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68" name=""/>
        <p:cNvGrpSpPr/>
        <p:nvPr/>
      </p:nvGrpSpPr>
      <p:grpSpPr>
        <a:xfrm>
          <a:off x="0" y="0"/>
          <a:ext cx="0" cy="0"/>
          <a:chOff x="0" y="0"/>
          <a:chExt cx="0" cy="0"/>
        </a:xfrm>
      </p:grpSpPr>
      <p:sp>
        <p:nvSpPr>
          <p:cNvPr id="1048692" name=""/>
          <p:cNvSpPr txBox="1"/>
          <p:nvPr/>
        </p:nvSpPr>
        <p:spPr>
          <a:xfrm>
            <a:off x="835403" y="637943"/>
            <a:ext cx="10417426" cy="5298440"/>
          </a:xfrm>
          <a:prstGeom prst="rect"/>
        </p:spPr>
        <p:txBody>
          <a:bodyPr rtlCol="0" wrap="square">
            <a:spAutoFit/>
          </a:bodyPr>
          <a:p>
            <a:r>
              <a:rPr sz="3500" lang="en-US">
                <a:solidFill>
                  <a:srgbClr val="FFFFFF"/>
                </a:solidFill>
              </a:rPr>
              <a:t>proteins. It is well known that antihistamines are
sedative, which is a common side effect of early
H1 receptor antagonists (eg, diphenhydramine) in
the treatment of allergies. The release of His within
the TMN by optogenetic photostimulation acti</a:t>
            </a:r>
            <a:r>
              <a:rPr sz="3500" lang="en-US">
                <a:solidFill>
                  <a:srgbClr val="FFFFFF"/>
                </a:solidFill>
              </a:rPr>
              <a:t>v</a:t>
            </a:r>
            <a:r>
              <a:rPr sz="3500" lang="en-US">
                <a:solidFill>
                  <a:srgbClr val="FFFFFF"/>
                </a:solidFill>
              </a:rPr>
              <a:t>ates H3 autoreceptors and suppresses inhibitory
GABA-ergic inputs to TMN.37 Moreover, His from
the TMN enhanced the inhibition of the VLPO.
Combined, these observations support a role for
His in stabilizing wakefulness.</a:t>
            </a:r>
            <a:endParaRPr sz="3500" lang="en-US">
              <a:solidFill>
                <a:srgbClr val="FFFFFF"/>
              </a:solidFill>
            </a:endParaRPr>
          </a:p>
        </p:txBody>
      </p:sp>
    </p:spTree>
  </p:cSld>
  <p:clrMapOvr>
    <a:masterClrMapping/>
  </p:clrMapOvr>
  <p:transition spd="med">
    <p:fade thruBlk="0"/>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69" name=""/>
        <p:cNvGrpSpPr/>
        <p:nvPr/>
      </p:nvGrpSpPr>
      <p:grpSpPr>
        <a:xfrm>
          <a:off x="0" y="0"/>
          <a:ext cx="0" cy="0"/>
          <a:chOff x="0" y="0"/>
          <a:chExt cx="0" cy="0"/>
        </a:xfrm>
      </p:grpSpPr>
      <p:sp>
        <p:nvSpPr>
          <p:cNvPr id="1048693" name=""/>
          <p:cNvSpPr txBox="1"/>
          <p:nvPr/>
        </p:nvSpPr>
        <p:spPr>
          <a:xfrm>
            <a:off x="715227" y="628322"/>
            <a:ext cx="9380997" cy="5260340"/>
          </a:xfrm>
          <a:prstGeom prst="rect"/>
        </p:spPr>
        <p:txBody>
          <a:bodyPr rtlCol="0" wrap="square">
            <a:spAutoFit/>
          </a:bodyPr>
          <a:p>
            <a:r>
              <a:rPr sz="3100" lang="en-US">
                <a:solidFill>
                  <a:srgbClr val="FFFFFF"/>
                </a:solidFill>
              </a:rPr>
              <a:t>
</a:t>
            </a:r>
            <a:r>
              <a:rPr b="1" sz="3100" i="1" lang="en-US" u="sng">
                <a:solidFill>
                  <a:srgbClr val="FFFFFF"/>
                </a:solidFill>
              </a:rPr>
              <a:t>N</a:t>
            </a:r>
            <a:r>
              <a:rPr b="1" sz="3100" i="1" lang="en-US" u="sng">
                <a:solidFill>
                  <a:srgbClr val="FFFFFF"/>
                </a:solidFill>
              </a:rPr>
              <a:t>o</a:t>
            </a:r>
            <a:r>
              <a:rPr b="1" sz="3100" i="1" lang="en-US" u="sng">
                <a:solidFill>
                  <a:srgbClr val="FFFFFF"/>
                </a:solidFill>
              </a:rPr>
              <a:t>r</a:t>
            </a:r>
            <a:r>
              <a:rPr b="1" sz="3100" i="1" lang="en-US" u="sng">
                <a:solidFill>
                  <a:srgbClr val="FFFFFF"/>
                </a:solidFill>
              </a:rPr>
              <a:t>e</a:t>
            </a:r>
            <a:r>
              <a:rPr b="1" sz="3100" i="1" lang="en-US" u="sng">
                <a:solidFill>
                  <a:srgbClr val="FFFFFF"/>
                </a:solidFill>
              </a:rPr>
              <a:t>p</a:t>
            </a:r>
            <a:r>
              <a:rPr b="1" sz="3100" i="1" lang="en-US" u="sng">
                <a:solidFill>
                  <a:srgbClr val="FFFFFF"/>
                </a:solidFill>
              </a:rPr>
              <a:t>i</a:t>
            </a:r>
            <a:r>
              <a:rPr b="1" sz="3100" i="1" lang="en-US" u="sng">
                <a:solidFill>
                  <a:srgbClr val="FFFFFF"/>
                </a:solidFill>
              </a:rPr>
              <a:t>n</a:t>
            </a:r>
            <a:r>
              <a:rPr b="1" sz="3100" i="1" lang="en-US" u="sng">
                <a:solidFill>
                  <a:srgbClr val="FFFFFF"/>
                </a:solidFill>
              </a:rPr>
              <a:t>e</a:t>
            </a:r>
            <a:r>
              <a:rPr b="1" sz="3100" i="1" lang="en-US" u="sng">
                <a:solidFill>
                  <a:srgbClr val="FFFFFF"/>
                </a:solidFill>
              </a:rPr>
              <a:t>phrine</a:t>
            </a:r>
            <a:r>
              <a:rPr sz="3100" lang="en-US">
                <a:solidFill>
                  <a:srgbClr val="FFFFFF"/>
                </a:solidFill>
              </a:rPr>
              <a:t>:</a:t>
            </a:r>
            <a:r>
              <a:rPr sz="3100" lang="en-US">
                <a:solidFill>
                  <a:srgbClr val="FFFFFF"/>
                </a:solidFill>
              </a:rPr>
              <a:t>-</a:t>
            </a:r>
            <a:r>
              <a:rPr sz="3100" lang="en-US">
                <a:solidFill>
                  <a:srgbClr val="FFFFFF"/>
                </a:solidFill>
              </a:rPr>
              <a:t>
The LC is an important small cell cluster involved in
the regulation of arousal.20 It is located in the brainstem and consists of roughly 25,000 NE neurons.
NE can activate both the a and b families of adrenergic receptors, which are part of the GPCR super</a:t>
            </a:r>
            <a:r>
              <a:rPr sz="3100" lang="en-US">
                <a:solidFill>
                  <a:srgbClr val="FFFFFF"/>
                </a:solidFill>
              </a:rPr>
              <a:t>f</a:t>
            </a:r>
            <a:r>
              <a:rPr sz="3100" lang="en-US">
                <a:solidFill>
                  <a:srgbClr val="FFFFFF"/>
                </a:solidFill>
              </a:rPr>
              <a:t>amily. Adrenergic receptors are divided into 3
main types: a1 (mainly Gq coupled), a2 (inhibitory
autosynaptic and postsynaptic receptors, Gi/o
coupled), and b receptors (Gs coupled),</a:t>
            </a:r>
            <a:r>
              <a:rPr sz="2800" lang="en-US">
                <a:solidFill>
                  <a:srgbClr val="000000"/>
                </a:solidFill>
              </a:rPr>
              <a:t> </a:t>
            </a:r>
            <a:endParaRPr sz="2800" lang="en-US">
              <a:solidFill>
                <a:srgbClr val="000000"/>
              </a:solidFill>
            </a:endParaRPr>
          </a:p>
        </p:txBody>
      </p:sp>
    </p:spTree>
  </p:cSld>
  <p:clrMapOvr>
    <a:masterClrMapping/>
  </p:clrMapOvr>
  <p:transition spd="med">
    <p:fade thruBlk="0"/>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70" name=""/>
        <p:cNvGrpSpPr/>
        <p:nvPr/>
      </p:nvGrpSpPr>
      <p:grpSpPr>
        <a:xfrm>
          <a:off x="0" y="0"/>
          <a:ext cx="0" cy="0"/>
          <a:chOff x="0" y="0"/>
          <a:chExt cx="0" cy="0"/>
        </a:xfrm>
      </p:grpSpPr>
      <p:sp>
        <p:nvSpPr>
          <p:cNvPr id="1048694" name=""/>
          <p:cNvSpPr txBox="1"/>
          <p:nvPr/>
        </p:nvSpPr>
        <p:spPr>
          <a:xfrm>
            <a:off x="1038859" y="776935"/>
            <a:ext cx="9758516" cy="4257041"/>
          </a:xfrm>
          <a:prstGeom prst="rect"/>
        </p:spPr>
        <p:txBody>
          <a:bodyPr rtlCol="0" wrap="square">
            <a:spAutoFit/>
          </a:bodyPr>
          <a:p>
            <a:r>
              <a:rPr b="0" sz="3500" i="0" lang="en-US" u="none">
                <a:solidFill>
                  <a:srgbClr val="FFFFFF"/>
                </a:solidFill>
              </a:rPr>
              <a:t>which are
all widely expressed in the CNS.22 Optogenetic
stimulation of the noradrenergic neurons in the
LC is associated with immediate transitions from
sleep to wakefulness and increased locomotor activity,23 highlighting the role of the LC in maintaining
behavioral arousal. Recent evidence also suggests
</a:t>
            </a:r>
            <a:endParaRPr b="0" sz="3500" i="0" lang="en-US" u="none">
              <a:solidFill>
                <a:srgbClr val="FFFFFF"/>
              </a:solidFill>
            </a:endParaRPr>
          </a:p>
        </p:txBody>
      </p:sp>
    </p:spTree>
  </p:cSld>
  <p:clrMapOvr>
    <a:masterClrMapping/>
  </p:clrMapOvr>
  <p:transition spd="med">
    <p:fade thruBlk="0"/>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71" name=""/>
        <p:cNvGrpSpPr/>
        <p:nvPr/>
      </p:nvGrpSpPr>
      <p:grpSpPr>
        <a:xfrm>
          <a:off x="0" y="0"/>
          <a:ext cx="0" cy="0"/>
          <a:chOff x="0" y="0"/>
          <a:chExt cx="0" cy="0"/>
        </a:xfrm>
      </p:grpSpPr>
      <p:sp>
        <p:nvSpPr>
          <p:cNvPr id="1048695" name=""/>
          <p:cNvSpPr txBox="1"/>
          <p:nvPr/>
        </p:nvSpPr>
        <p:spPr>
          <a:xfrm>
            <a:off x="446430" y="1046480"/>
            <a:ext cx="11299140" cy="4765039"/>
          </a:xfrm>
          <a:prstGeom prst="rect"/>
        </p:spPr>
        <p:txBody>
          <a:bodyPr rtlCol="0" wrap="square">
            <a:spAutoFit/>
          </a:bodyPr>
          <a:p>
            <a:r>
              <a:rPr sz="2800" lang="en-US">
                <a:solidFill>
                  <a:srgbClr val="000000"/>
                </a:solidFill>
              </a:rPr>
              <a:t>a</a:t>
            </a:r>
            <a:r>
              <a:rPr sz="2800" lang="en-US">
                <a:solidFill>
                  <a:srgbClr val="FFFFFF"/>
                </a:solidFill>
              </a:rPr>
              <a:t> </a:t>
            </a:r>
            <a:r>
              <a:rPr sz="3900" lang="en-US">
                <a:solidFill>
                  <a:srgbClr val="FFFFFF"/>
                </a:solidFill>
              </a:rPr>
              <a:t>role for NE in the sleep-driven macroscopic
pathway referred to as the glymphatic system.
This system is governed by a flow of cerebrospinal
fluid into the brain through perivascular (also
known as Virchow–Robin) spaces, which enables
the removal of macroscopic waste products from
the brain parenchyma in NREM sleep.24,25
</a:t>
            </a:r>
            <a:endParaRPr sz="3900" lang="en-US">
              <a:solidFill>
                <a:srgbClr val="FFFFFF"/>
              </a:solidFill>
            </a:endParaRPr>
          </a:p>
        </p:txBody>
      </p:sp>
    </p:spTree>
  </p:cSld>
  <p:clrMapOvr>
    <a:masterClrMapping/>
  </p:clrMapOvr>
  <p:transition spd="med">
    <p:fade thruBlk="0"/>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72" name=""/>
        <p:cNvGrpSpPr/>
        <p:nvPr/>
      </p:nvGrpSpPr>
      <p:grpSpPr>
        <a:xfrm>
          <a:off x="0" y="0"/>
          <a:ext cx="0" cy="0"/>
          <a:chOff x="0" y="0"/>
          <a:chExt cx="0" cy="0"/>
        </a:xfrm>
      </p:grpSpPr>
      <p:sp>
        <p:nvSpPr>
          <p:cNvPr id="1048696" name=""/>
          <p:cNvSpPr txBox="1"/>
          <p:nvPr/>
        </p:nvSpPr>
        <p:spPr>
          <a:xfrm>
            <a:off x="1315463" y="1242059"/>
            <a:ext cx="9087577" cy="4180840"/>
          </a:xfrm>
          <a:prstGeom prst="rect"/>
        </p:spPr>
        <p:txBody>
          <a:bodyPr rtlCol="0" wrap="square">
            <a:spAutoFit/>
          </a:bodyPr>
          <a:p>
            <a:r>
              <a:rPr sz="3900" lang="en-US">
                <a:solidFill>
                  <a:srgbClr val="FFFFFF"/>
                </a:solidFill>
              </a:rPr>
              <a:t>Increased glymphatic function in NREM sleep re</a:t>
            </a:r>
            <a:r>
              <a:rPr sz="3900" lang="en-US">
                <a:solidFill>
                  <a:srgbClr val="FFFFFF"/>
                </a:solidFill>
              </a:rPr>
              <a:t>sults</a:t>
            </a:r>
            <a:r>
              <a:rPr sz="3900" lang="en-US">
                <a:solidFill>
                  <a:srgbClr val="FFFFFF"/>
                </a:solidFill>
              </a:rPr>
              <a:t> from an increased interstitial space volume
</a:t>
            </a:r>
            <a:r>
              <a:rPr sz="3900" lang="en-US">
                <a:solidFill>
                  <a:srgbClr val="FFFFFF"/>
                </a:solidFill>
              </a:rPr>
              <a:t> </a:t>
            </a:r>
            <a:r>
              <a:rPr sz="3900" lang="en-US">
                <a:solidFill>
                  <a:srgbClr val="FFFFFF"/>
                </a:solidFill>
              </a:rPr>
              <a:t>F</a:t>
            </a:r>
            <a:r>
              <a:rPr sz="3900" lang="en-US">
                <a:solidFill>
                  <a:srgbClr val="FFFFFF"/>
                </a:solidFill>
              </a:rPr>
              <a:t>raction</a:t>
            </a:r>
            <a:r>
              <a:rPr sz="3900" lang="en-US">
                <a:solidFill>
                  <a:srgbClr val="FFFFFF"/>
                </a:solidFill>
              </a:rPr>
              <a:t>, which seems to be driven by reduced
LC-derived NE-ergic tone.25 However, the increase
</a:t>
            </a:r>
            <a:r>
              <a:rPr sz="3900" lang="en-US">
                <a:solidFill>
                  <a:srgbClr val="FFFFFF"/>
                </a:solidFill>
              </a:rPr>
              <a:t>I</a:t>
            </a:r>
            <a:r>
              <a:rPr sz="3900" lang="en-US">
                <a:solidFill>
                  <a:srgbClr val="FFFFFF"/>
                </a:solidFill>
              </a:rPr>
              <a:t>n interstitial space that enables glymphatic flow</a:t>
            </a:r>
            <a:endParaRPr sz="3900" lang="en-US">
              <a:solidFill>
                <a:srgbClr val="000000"/>
              </a:solidFill>
            </a:endParaRPr>
          </a:p>
        </p:txBody>
      </p:sp>
    </p:spTree>
  </p:cSld>
  <p:clrMapOvr>
    <a:masterClrMapping/>
  </p:clrMapOvr>
  <p:transition spd="med">
    <p:fade thruBlk="0"/>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73" name=""/>
        <p:cNvGrpSpPr/>
        <p:nvPr/>
      </p:nvGrpSpPr>
      <p:grpSpPr>
        <a:xfrm>
          <a:off x="0" y="0"/>
          <a:ext cx="0" cy="0"/>
          <a:chOff x="0" y="0"/>
          <a:chExt cx="0" cy="0"/>
        </a:xfrm>
      </p:grpSpPr>
      <p:sp>
        <p:nvSpPr>
          <p:cNvPr id="1048697" name=""/>
          <p:cNvSpPr txBox="1"/>
          <p:nvPr/>
        </p:nvSpPr>
        <p:spPr>
          <a:xfrm>
            <a:off x="1640008" y="1078230"/>
            <a:ext cx="8869171" cy="4003040"/>
          </a:xfrm>
          <a:prstGeom prst="rect"/>
        </p:spPr>
        <p:txBody>
          <a:bodyPr rtlCol="0" wrap="square">
            <a:spAutoFit/>
          </a:bodyPr>
          <a:p>
            <a:r>
              <a:rPr sz="3800" lang="en-US">
                <a:solidFill>
                  <a:srgbClr val="FFFFFF"/>
                </a:solidFill>
              </a:rPr>
              <a:t>during sleep may not solely be driven by NE. The
</a:t>
            </a:r>
            <a:r>
              <a:rPr sz="3800" lang="en-US">
                <a:solidFill>
                  <a:srgbClr val="FFFFFF"/>
                </a:solidFill>
              </a:rPr>
              <a:t>S</a:t>
            </a:r>
            <a:r>
              <a:rPr sz="3800" lang="en-US">
                <a:solidFill>
                  <a:srgbClr val="FFFFFF"/>
                </a:solidFill>
              </a:rPr>
              <a:t>ize of the interstitial space can also be reduced
</a:t>
            </a:r>
            <a:r>
              <a:rPr sz="3800" lang="en-US">
                <a:solidFill>
                  <a:srgbClr val="FFFFFF"/>
                </a:solidFill>
              </a:rPr>
              <a:t>B</a:t>
            </a:r>
            <a:r>
              <a:rPr sz="3800" lang="en-US">
                <a:solidFill>
                  <a:srgbClr val="FFFFFF"/>
                </a:solidFill>
              </a:rPr>
              <a:t>y a wake-promoting cocktail of monoamines,
</a:t>
            </a:r>
            <a:r>
              <a:rPr sz="3800" lang="en-US">
                <a:solidFill>
                  <a:srgbClr val="FFFFFF"/>
                </a:solidFill>
              </a:rPr>
              <a:t>A</a:t>
            </a:r>
            <a:r>
              <a:rPr sz="3800" lang="en-US">
                <a:solidFill>
                  <a:srgbClr val="FFFFFF"/>
                </a:solidFill>
              </a:rPr>
              <a:t>Ch, and Hcrt, and even by altering the concentra</a:t>
            </a:r>
            <a:r>
              <a:rPr sz="3800" lang="en-US">
                <a:solidFill>
                  <a:srgbClr val="FFFFFF"/>
                </a:solidFill>
              </a:rPr>
              <a:t>t</a:t>
            </a:r>
            <a:r>
              <a:rPr sz="3800" lang="en-US">
                <a:solidFill>
                  <a:srgbClr val="FFFFFF"/>
                </a:solidFill>
              </a:rPr>
              <a:t>ions of potassium, calcium, and magnesium ions
in the cerebrospinal fluid</a:t>
            </a:r>
            <a:endParaRPr sz="3800" lang="en-US">
              <a:solidFill>
                <a:srgbClr val="FFFFFF"/>
              </a:solidFill>
            </a:endParaRPr>
          </a:p>
        </p:txBody>
      </p:sp>
    </p:spTree>
  </p:cSld>
  <p:clrMapOvr>
    <a:masterClrMapping/>
  </p:clrMapOvr>
  <p:transition spd="med">
    <p:fade thruBlk="0"/>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74" name=""/>
        <p:cNvGrpSpPr/>
        <p:nvPr/>
      </p:nvGrpSpPr>
      <p:grpSpPr>
        <a:xfrm>
          <a:off x="0" y="0"/>
          <a:ext cx="0" cy="0"/>
          <a:chOff x="0" y="0"/>
          <a:chExt cx="0" cy="0"/>
        </a:xfrm>
      </p:grpSpPr>
      <p:sp>
        <p:nvSpPr>
          <p:cNvPr id="1048698" name=""/>
          <p:cNvSpPr txBox="1"/>
          <p:nvPr/>
        </p:nvSpPr>
        <p:spPr>
          <a:xfrm>
            <a:off x="786604" y="449579"/>
            <a:ext cx="10661710" cy="5425441"/>
          </a:xfrm>
          <a:prstGeom prst="rect"/>
        </p:spPr>
        <p:txBody>
          <a:bodyPr rtlCol="0" wrap="square">
            <a:spAutoFit/>
          </a:bodyPr>
          <a:p>
            <a:r>
              <a:rPr b="1" sz="3000" i="1" lang="en-US" u="sng">
                <a:solidFill>
                  <a:srgbClr val="FFFFFF"/>
                </a:solidFill>
              </a:rPr>
              <a:t>Serotonin</a:t>
            </a:r>
            <a:r>
              <a:rPr b="1" sz="3000" i="1" lang="en-US" u="sng">
                <a:solidFill>
                  <a:srgbClr val="FFFFFF"/>
                </a:solidFill>
              </a:rPr>
              <a:t>:</a:t>
            </a:r>
            <a:r>
              <a:rPr b="1" sz="3000" i="1" lang="en-US" u="sng">
                <a:solidFill>
                  <a:srgbClr val="FFFFFF"/>
                </a:solidFill>
              </a:rPr>
              <a:t>-</a:t>
            </a:r>
            <a:r>
              <a:rPr sz="3000" lang="en-US">
                <a:solidFill>
                  <a:srgbClr val="FFFFFF"/>
                </a:solidFill>
              </a:rPr>
              <a:t>
The major nuclei releasing 5-HT, the DRN, are
</a:t>
            </a:r>
            <a:r>
              <a:rPr sz="3000" lang="en-US">
                <a:solidFill>
                  <a:srgbClr val="FFFFFF"/>
                </a:solidFill>
              </a:rPr>
              <a:t>L</a:t>
            </a:r>
            <a:r>
              <a:rPr sz="3000" lang="en-US">
                <a:solidFill>
                  <a:srgbClr val="FFFFFF"/>
                </a:solidFill>
              </a:rPr>
              <a:t>ocated along the midline of the brainstem and
</a:t>
            </a:r>
            <a:r>
              <a:rPr sz="3000" lang="en-US">
                <a:solidFill>
                  <a:srgbClr val="FFFFFF"/>
                </a:solidFill>
              </a:rPr>
              <a:t>R</a:t>
            </a:r>
            <a:r>
              <a:rPr sz="3000" lang="en-US">
                <a:solidFill>
                  <a:srgbClr val="FFFFFF"/>
                </a:solidFill>
              </a:rPr>
              <a:t>eticular formation. Besides 5-HT neurons, the
DRN also contains DA-ergic, GABA-ergic, glutamatergic, and neuropeptide-releasing neurons.
Moreover, the DRN is innervated by GABA,
glutamate, ACh, NE, His, Hcrt, and melanin</a:t>
            </a:r>
            <a:r>
              <a:rPr sz="3000" lang="en-US">
                <a:solidFill>
                  <a:srgbClr val="FFFFFF"/>
                </a:solidFill>
              </a:rPr>
              <a:t>c</a:t>
            </a:r>
            <a:r>
              <a:rPr sz="3000" lang="en-US">
                <a:solidFill>
                  <a:srgbClr val="FFFFFF"/>
                </a:solidFill>
              </a:rPr>
              <a:t>oncentrating hormone (MCH)-expressing neurons originating from several other brain areas,
rendering serotonergic influences on sleep-wake
regulation highly complex in nature. Furthermore,
the 5-HT receptors are subdivided into 7 distinct
families: 5-HT1 to 5-HT7 receptors.</a:t>
            </a:r>
            <a:endParaRPr sz="3000" lang="en-US">
              <a:solidFill>
                <a:srgbClr val="FFFFFF"/>
              </a:solidFill>
            </a:endParaRPr>
          </a:p>
        </p:txBody>
      </p:sp>
    </p:spTree>
  </p:cSld>
  <p:clrMapOvr>
    <a:masterClrMapping/>
  </p:clrMapOvr>
  <p:transition spd="med">
    <p:fade thruBlk="0"/>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08" name=""/>
        <p:cNvGrpSpPr/>
        <p:nvPr/>
      </p:nvGrpSpPr>
      <p:grpSpPr>
        <a:xfrm>
          <a:off x="0" y="0"/>
          <a:ext cx="0" cy="0"/>
          <a:chOff x="0" y="0"/>
          <a:chExt cx="0" cy="0"/>
        </a:xfrm>
      </p:grpSpPr>
      <p:sp>
        <p:nvSpPr>
          <p:cNvPr id="1048620" name="TextBox 1"/>
          <p:cNvSpPr txBox="1"/>
          <p:nvPr/>
        </p:nvSpPr>
        <p:spPr>
          <a:xfrm>
            <a:off x="0" y="1264282"/>
            <a:ext cx="12192000" cy="5374640"/>
          </a:xfrm>
          <a:prstGeom prst="rect"/>
          <a:solidFill>
            <a:srgbClr val="572B5C"/>
          </a:solidFill>
          <a:ln>
            <a:solidFill>
              <a:srgbClr val="B31166"/>
            </a:solidFill>
          </a:ln>
        </p:spPr>
        <p:txBody>
          <a:bodyPr rtlCol="0" wrap="square">
            <a:spAutoFit/>
          </a:bodyPr>
          <a:p>
            <a:r>
              <a:rPr dirty="0" sz="3200" lang="en-US" smtClean="0"/>
              <a:t>                                </a:t>
            </a:r>
            <a:r>
              <a:rPr b="1" dirty="0" sz="3200" i="1" lang="en-US" u="sng" smtClean="0">
                <a:solidFill>
                  <a:srgbClr val="FFFFFF"/>
                </a:solidFill>
              </a:rPr>
              <a:t>Differential Diagnosis</a:t>
            </a:r>
            <a:r>
              <a:rPr b="1" dirty="0" sz="3200" i="1" lang="en-US" u="sng" smtClean="0">
                <a:solidFill>
                  <a:srgbClr val="FFFFFF"/>
                </a:solidFill>
              </a:rPr>
              <a:t>:</a:t>
            </a:r>
            <a:r>
              <a:rPr b="1" dirty="0" sz="3200" i="1" lang="en-US" u="sng" smtClean="0">
                <a:solidFill>
                  <a:srgbClr val="FFFFFF"/>
                </a:solidFill>
              </a:rPr>
              <a:t>-</a:t>
            </a:r>
            <a:endParaRPr b="1" dirty="0" sz="3200" i="1" lang="en-US" u="sng" smtClean="0">
              <a:solidFill>
                <a:srgbClr val="FFFFFF"/>
              </a:solidFill>
            </a:endParaRPr>
          </a:p>
          <a:p>
            <a:endParaRPr dirty="0" sz="2000" lang="en-US">
              <a:solidFill>
                <a:srgbClr val="92D050"/>
              </a:solidFill>
            </a:endParaRPr>
          </a:p>
          <a:p>
            <a:r>
              <a:rPr b="1" dirty="0" sz="3100" i="1" lang="en-US" u="sng">
                <a:solidFill>
                  <a:srgbClr val="FFFFFF"/>
                </a:solidFill>
              </a:rPr>
              <a:t>Normal sleep variations</a:t>
            </a:r>
            <a:r>
              <a:rPr b="1" dirty="0" sz="3100" i="1" lang="en-US" u="sng">
                <a:solidFill>
                  <a:schemeClr val="bg1"/>
                </a:solidFill>
              </a:rPr>
              <a:t>:</a:t>
            </a:r>
            <a:r>
              <a:rPr b="1" dirty="0" sz="3100" i="1" lang="en-US" u="sng">
                <a:solidFill>
                  <a:schemeClr val="bg1"/>
                </a:solidFill>
              </a:rPr>
              <a:t>-</a:t>
            </a:r>
            <a:endParaRPr altLang="en-US" sz="3100" lang="zh-CN"/>
          </a:p>
          <a:p>
            <a:endParaRPr altLang="en-US" lang="zh-CN"/>
          </a:p>
          <a:p>
            <a:endParaRPr altLang="en-US" lang="zh-CN"/>
          </a:p>
          <a:p>
            <a:r>
              <a:rPr b="1" dirty="0" sz="1400" i="1" lang="en-US" u="sng">
                <a:solidFill>
                  <a:schemeClr val="bg1"/>
                </a:solidFill>
              </a:rPr>
              <a:t> </a:t>
            </a:r>
            <a:r>
              <a:rPr b="1" dirty="0" sz="1400" i="1" lang="en-US" u="sng">
                <a:solidFill>
                  <a:schemeClr val="bg1"/>
                </a:solidFill>
              </a:rPr>
              <a:t> </a:t>
            </a:r>
            <a:r>
              <a:rPr b="0" dirty="0" sz="2200" i="1" lang="en-US" u="sng">
                <a:solidFill>
                  <a:schemeClr val="bg1"/>
                </a:solidFill>
              </a:rPr>
              <a:t>Normal</a:t>
            </a:r>
            <a:r>
              <a:rPr b="0" dirty="0" sz="2200" lang="en-US">
                <a:solidFill>
                  <a:schemeClr val="bg1"/>
                </a:solidFill>
              </a:rPr>
              <a:t> sleep duration varies considerably across individuals.</a:t>
            </a:r>
            <a:endParaRPr altLang="en-US" b="0" sz="2200" lang="zh-CN"/>
          </a:p>
          <a:p>
            <a:r>
              <a:rPr b="0" dirty="0" sz="2200" lang="en-US">
                <a:solidFill>
                  <a:schemeClr val="bg1"/>
                </a:solidFill>
              </a:rPr>
              <a:t>Some individuals who require little sleep ("short sleepers") may be concerned about their</a:t>
            </a:r>
            <a:endParaRPr b="0" dirty="0" sz="2200" lang="en-US">
              <a:solidFill>
                <a:schemeClr val="bg1"/>
              </a:solidFill>
            </a:endParaRPr>
          </a:p>
          <a:p>
            <a:r>
              <a:rPr b="0" dirty="0" sz="2200" lang="en-US">
                <a:solidFill>
                  <a:schemeClr val="bg1"/>
                </a:solidFill>
              </a:rPr>
              <a:t>sleep duration. Short sleepers differ from individuals with insomnia disorder by the lack of</a:t>
            </a:r>
            <a:endParaRPr b="0" dirty="0" sz="2200" lang="en-US">
              <a:solidFill>
                <a:schemeClr val="bg1"/>
              </a:solidFill>
            </a:endParaRPr>
          </a:p>
          <a:p>
            <a:r>
              <a:rPr b="0" dirty="0" sz="2200" lang="en-US">
                <a:solidFill>
                  <a:schemeClr val="bg1"/>
                </a:solidFill>
              </a:rPr>
              <a:t>difficulty falling or staying asleep and by the absence of characteristic daytime symptoms</a:t>
            </a:r>
            <a:endParaRPr b="0" dirty="0" sz="2200" lang="en-US">
              <a:solidFill>
                <a:schemeClr val="bg1"/>
              </a:solidFill>
            </a:endParaRPr>
          </a:p>
          <a:p>
            <a:r>
              <a:rPr b="0" dirty="0" sz="2200" lang="en-US">
                <a:solidFill>
                  <a:schemeClr val="bg1"/>
                </a:solidFill>
              </a:rPr>
              <a:t>(e.g., fatigue, concentration problems, irritability).</a:t>
            </a:r>
            <a:endParaRPr b="0" dirty="0" sz="2200" lang="en-US">
              <a:solidFill>
                <a:schemeClr val="bg1"/>
              </a:solidFill>
            </a:endParaRPr>
          </a:p>
          <a:p>
            <a:r>
              <a:rPr b="0" dirty="0" sz="2200" lang="en-US">
                <a:solidFill>
                  <a:schemeClr val="bg1"/>
                </a:solidFill>
              </a:rPr>
              <a:t> However, some short sleepers may desire</a:t>
            </a:r>
            <a:endParaRPr b="0" dirty="0" sz="2200" lang="en-US">
              <a:solidFill>
                <a:schemeClr val="bg1"/>
              </a:solidFill>
            </a:endParaRPr>
          </a:p>
          <a:p>
            <a:r>
              <a:rPr b="0" dirty="0" sz="2200" lang="en-US">
                <a:solidFill>
                  <a:schemeClr val="bg1"/>
                </a:solidFill>
              </a:rPr>
              <a:t>or attempt to sleep for a longer period of time and, by prolonging time in bed, may create an</a:t>
            </a:r>
            <a:endParaRPr b="0" dirty="0" sz="2200" lang="en-US">
              <a:solidFill>
                <a:schemeClr val="bg1"/>
              </a:solidFill>
            </a:endParaRPr>
          </a:p>
          <a:p>
            <a:r>
              <a:rPr b="0" dirty="0" sz="2200" lang="en-US">
                <a:solidFill>
                  <a:schemeClr val="bg1"/>
                </a:solidFill>
              </a:rPr>
              <a:t>insomnia-like sleep pattern. Clinical insomnia also should be distinguished from normal,</a:t>
            </a:r>
            <a:endParaRPr b="0" dirty="0" sz="2200" lang="en-US">
              <a:solidFill>
                <a:schemeClr val="bg1"/>
              </a:solidFill>
            </a:endParaRPr>
          </a:p>
          <a:p>
            <a:r>
              <a:rPr b="0" dirty="0" sz="2200" lang="en-US">
                <a:solidFill>
                  <a:schemeClr val="bg1"/>
                </a:solidFill>
              </a:rPr>
              <a:t>age-related sleep changes. Insomnia must also be distinguished from sleep deprivation due</a:t>
            </a:r>
            <a:endParaRPr b="0" dirty="0" sz="2200" lang="en-US">
              <a:solidFill>
                <a:schemeClr val="bg1"/>
              </a:solidFill>
            </a:endParaRPr>
          </a:p>
          <a:p>
            <a:r>
              <a:rPr b="0" dirty="0" sz="2200" lang="en-US">
                <a:solidFill>
                  <a:schemeClr val="bg1"/>
                </a:solidFill>
              </a:rPr>
              <a:t>to inadequate opportunity or circumstance for sleep resulting, for example, from an emergency or from professional or family obligations forcing the</a:t>
            </a:r>
            <a:r>
              <a:rPr b="0" dirty="0" sz="2200" lang="en-US">
                <a:solidFill>
                  <a:schemeClr val="bg1"/>
                </a:solidFill>
              </a:rPr>
              <a:t>.</a:t>
            </a:r>
            <a:r>
              <a:rPr dirty="0" sz="1400" lang="en-US">
                <a:solidFill>
                  <a:schemeClr val="bg1"/>
                </a:solidFill>
              </a:rPr>
              <a:t> </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75" name=""/>
        <p:cNvGrpSpPr/>
        <p:nvPr/>
      </p:nvGrpSpPr>
      <p:grpSpPr>
        <a:xfrm>
          <a:off x="0" y="0"/>
          <a:ext cx="0" cy="0"/>
          <a:chOff x="0" y="0"/>
          <a:chExt cx="0" cy="0"/>
        </a:xfrm>
      </p:grpSpPr>
      <p:sp>
        <p:nvSpPr>
          <p:cNvPr id="1048699" name=""/>
          <p:cNvSpPr txBox="1"/>
          <p:nvPr/>
        </p:nvSpPr>
        <p:spPr>
          <a:xfrm>
            <a:off x="738486" y="1078230"/>
            <a:ext cx="10715028" cy="4701541"/>
          </a:xfrm>
          <a:prstGeom prst="rect"/>
        </p:spPr>
        <p:txBody>
          <a:bodyPr rtlCol="0" wrap="square">
            <a:spAutoFit/>
          </a:bodyPr>
          <a:p>
            <a:r>
              <a:rPr sz="2800" lang="en-US">
                <a:solidFill>
                  <a:srgbClr val="FFFFFF"/>
                </a:solidFill>
              </a:rPr>
              <a:t>Similar to the
other monoamines, all 5-HT receptors, except
the ligand-gated 5-HT3 ion channel, belong
to the GPCR superfamily. The 5-HT1 and 5-HT5
receptors are coupled to Gi/o protein, the
5-HT2 receptor is coupled to Gq protein, and the
5-HT4, 5-HT6, and 5-HT7 receptors are coupled
to Gs protein. The many 5-HT receptor subtypes
and the widespread effects of 5-HT in the CNS
have made it challenging to elucidate the distinct
roles for 5-HT in sleep-wake regulation</a:t>
            </a:r>
            <a:endParaRPr sz="2800" lang="en-US">
              <a:solidFill>
                <a:srgbClr val="FFFFFF"/>
              </a:solidFill>
            </a:endParaRPr>
          </a:p>
        </p:txBody>
      </p:sp>
    </p:spTree>
  </p:cSld>
  <p:clrMapOvr>
    <a:masterClrMapping/>
  </p:clrMapOvr>
  <p:transition spd="med">
    <p:fade thruBlk="0"/>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76" name=""/>
        <p:cNvGrpSpPr/>
        <p:nvPr/>
      </p:nvGrpSpPr>
      <p:grpSpPr>
        <a:xfrm>
          <a:off x="0" y="0"/>
          <a:ext cx="0" cy="0"/>
          <a:chOff x="0" y="0"/>
          <a:chExt cx="0" cy="0"/>
        </a:xfrm>
      </p:grpSpPr>
      <p:sp>
        <p:nvSpPr>
          <p:cNvPr id="1048700" name=""/>
          <p:cNvSpPr txBox="1"/>
          <p:nvPr/>
        </p:nvSpPr>
        <p:spPr>
          <a:xfrm>
            <a:off x="607539" y="860995"/>
            <a:ext cx="10770395" cy="5120641"/>
          </a:xfrm>
          <a:prstGeom prst="rect"/>
        </p:spPr>
        <p:txBody>
          <a:bodyPr rtlCol="0" wrap="square">
            <a:spAutoFit/>
          </a:bodyPr>
          <a:p>
            <a:r>
              <a:rPr b="1" sz="3800" i="1" lang="en-US" u="sng">
                <a:solidFill>
                  <a:srgbClr val="FFFFFF"/>
                </a:solidFill>
              </a:rPr>
              <a:t>Histamine</a:t>
            </a:r>
            <a:r>
              <a:rPr b="1" sz="3800" i="1" lang="en-US" u="sng">
                <a:solidFill>
                  <a:srgbClr val="FFFFFF"/>
                </a:solidFill>
              </a:rPr>
              <a:t>:</a:t>
            </a:r>
            <a:r>
              <a:rPr b="1" sz="3800" i="1" lang="en-US" u="sng">
                <a:solidFill>
                  <a:srgbClr val="FFFFFF"/>
                </a:solidFill>
              </a:rPr>
              <a:t>-</a:t>
            </a:r>
            <a:r>
              <a:rPr b="0" sz="3800" lang="en-US">
                <a:solidFill>
                  <a:srgbClr val="FFFFFF"/>
                </a:solidFill>
              </a:rPr>
              <a:t>
The TMN is a small His-releasing cell cluster found
</a:t>
            </a:r>
            <a:r>
              <a:rPr b="0" sz="3800" lang="en-US">
                <a:solidFill>
                  <a:srgbClr val="FFFFFF"/>
                </a:solidFill>
              </a:rPr>
              <a:t>I</a:t>
            </a:r>
            <a:r>
              <a:rPr b="0" sz="3800" lang="en-US">
                <a:solidFill>
                  <a:srgbClr val="FFFFFF"/>
                </a:solidFill>
              </a:rPr>
              <a:t>nferior to the hypothalamus. The TMN shows a
projection pattern that is similar to the LC and
</a:t>
            </a:r>
            <a:r>
              <a:rPr b="0" sz="3800" lang="en-US">
                <a:solidFill>
                  <a:srgbClr val="FFFFFF"/>
                </a:solidFill>
              </a:rPr>
              <a:t>T</a:t>
            </a:r>
            <a:r>
              <a:rPr b="0" sz="3800" lang="en-US">
                <a:solidFill>
                  <a:srgbClr val="FFFFFF"/>
                </a:solidFill>
              </a:rPr>
              <a:t>he DRN, including strong reciprocal innervation
with the VLPO.36 Three types of His-ergic GPCRs
have so far been classified in the brain: H1, H2, and
H3 receptors that are coupled to Gq, Gs, and Gi</a:t>
            </a:r>
            <a:endParaRPr b="0" sz="3800" lang="en-US">
              <a:solidFill>
                <a:srgbClr val="FFFFFF"/>
              </a:solidFill>
            </a:endParaRPr>
          </a:p>
        </p:txBody>
      </p:sp>
    </p:spTree>
  </p:cSld>
  <p:clrMapOvr>
    <a:masterClrMapping/>
  </p:clrMapOvr>
  <p:transition spd="med">
    <p:fade thruBlk="0"/>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77" name=""/>
        <p:cNvGrpSpPr/>
        <p:nvPr/>
      </p:nvGrpSpPr>
      <p:grpSpPr>
        <a:xfrm>
          <a:off x="0" y="0"/>
          <a:ext cx="0" cy="0"/>
          <a:chOff x="0" y="0"/>
          <a:chExt cx="0" cy="0"/>
        </a:xfrm>
      </p:grpSpPr>
      <p:sp>
        <p:nvSpPr>
          <p:cNvPr id="1048701" name=""/>
          <p:cNvSpPr txBox="1"/>
          <p:nvPr/>
        </p:nvSpPr>
        <p:spPr>
          <a:xfrm>
            <a:off x="868895" y="659131"/>
            <a:ext cx="10454208" cy="5425440"/>
          </a:xfrm>
          <a:prstGeom prst="rect"/>
        </p:spPr>
        <p:txBody>
          <a:bodyPr rtlCol="0" wrap="square">
            <a:spAutoFit/>
          </a:bodyPr>
          <a:p>
            <a:r>
              <a:rPr b="1" sz="3000" i="1" lang="en-US" u="sng">
                <a:solidFill>
                  <a:srgbClr val="FFFFFF"/>
                </a:solidFill>
              </a:rPr>
              <a:t>D</a:t>
            </a:r>
            <a:r>
              <a:rPr b="1" sz="3000" i="1" lang="en-US" u="sng">
                <a:solidFill>
                  <a:srgbClr val="FFFFFF"/>
                </a:solidFill>
              </a:rPr>
              <a:t>o</a:t>
            </a:r>
            <a:r>
              <a:rPr b="1" sz="3000" i="1" lang="en-US" u="sng">
                <a:solidFill>
                  <a:srgbClr val="FFFFFF"/>
                </a:solidFill>
              </a:rPr>
              <a:t>p</a:t>
            </a:r>
            <a:r>
              <a:rPr b="1" sz="3000" i="1" lang="en-US" u="sng">
                <a:solidFill>
                  <a:srgbClr val="FFFFFF"/>
                </a:solidFill>
              </a:rPr>
              <a:t>a</a:t>
            </a:r>
            <a:r>
              <a:rPr b="1" sz="3000" i="1" lang="en-US" u="sng">
                <a:solidFill>
                  <a:srgbClr val="FFFFFF"/>
                </a:solidFill>
              </a:rPr>
              <a:t>mine</a:t>
            </a:r>
            <a:r>
              <a:rPr b="1" sz="3000" i="1" lang="en-US" u="sng">
                <a:solidFill>
                  <a:srgbClr val="FFFFFF"/>
                </a:solidFill>
              </a:rPr>
              <a:t>:</a:t>
            </a:r>
            <a:r>
              <a:rPr b="1" sz="3000" i="1" lang="en-US" u="sng">
                <a:solidFill>
                  <a:srgbClr val="FFFFFF"/>
                </a:solidFill>
              </a:rPr>
              <a:t>-</a:t>
            </a:r>
            <a:r>
              <a:rPr sz="3000" lang="en-US">
                <a:solidFill>
                  <a:srgbClr val="FFFFFF"/>
                </a:solidFill>
              </a:rPr>
              <a:t>
Psychostimulant and wake-promoting agents typi</a:t>
            </a:r>
            <a:r>
              <a:rPr sz="3000" lang="en-US">
                <a:solidFill>
                  <a:srgbClr val="FFFFFF"/>
                </a:solidFill>
              </a:rPr>
              <a:t>c</a:t>
            </a:r>
            <a:r>
              <a:rPr sz="3000" lang="en-US">
                <a:solidFill>
                  <a:srgbClr val="FFFFFF"/>
                </a:solidFill>
              </a:rPr>
              <a:t>a</a:t>
            </a:r>
            <a:r>
              <a:rPr sz="3000" lang="en-US">
                <a:solidFill>
                  <a:srgbClr val="FFFFFF"/>
                </a:solidFill>
              </a:rPr>
              <a:t>lly enhance DA-ergic neurotransmission.How</a:t>
            </a:r>
            <a:r>
              <a:rPr sz="3000" lang="en-US">
                <a:solidFill>
                  <a:srgbClr val="FFFFFF"/>
                </a:solidFill>
              </a:rPr>
              <a:t>e</a:t>
            </a:r>
            <a:r>
              <a:rPr sz="3000" lang="en-US">
                <a:solidFill>
                  <a:srgbClr val="FFFFFF"/>
                </a:solidFill>
              </a:rPr>
              <a:t>ver, with respect to sleep-wake regulation, this
</a:t>
            </a:r>
            <a:r>
              <a:rPr sz="3000" lang="en-US">
                <a:solidFill>
                  <a:srgbClr val="FFFFFF"/>
                </a:solidFill>
              </a:rPr>
              <a:t>N</a:t>
            </a:r>
            <a:r>
              <a:rPr sz="3000" lang="en-US">
                <a:solidFill>
                  <a:srgbClr val="FFFFFF"/>
                </a:solidFill>
              </a:rPr>
              <a:t>r</a:t>
            </a:r>
            <a:r>
              <a:rPr sz="3000" lang="en-US">
                <a:solidFill>
                  <a:srgbClr val="FFFFFF"/>
                </a:solidFill>
              </a:rPr>
              <a:t>urotransmitter has long been thought to be of
</a:t>
            </a:r>
            <a:r>
              <a:rPr sz="3000" lang="en-US">
                <a:solidFill>
                  <a:srgbClr val="FFFFFF"/>
                </a:solidFill>
              </a:rPr>
              <a:t>L</a:t>
            </a:r>
            <a:r>
              <a:rPr sz="3000" lang="en-US">
                <a:solidFill>
                  <a:srgbClr val="FFFFFF"/>
                </a:solidFill>
              </a:rPr>
              <a:t>imited importance because DA-ergic neurotransmission in cats showed only minor alterations
</a:t>
            </a:r>
            <a:r>
              <a:rPr sz="3000" lang="en-US">
                <a:solidFill>
                  <a:srgbClr val="FFFFFF"/>
                </a:solidFill>
              </a:rPr>
              <a:t>A</a:t>
            </a:r>
            <a:r>
              <a:rPr sz="3000" lang="en-US">
                <a:solidFill>
                  <a:srgbClr val="FFFFFF"/>
                </a:solidFill>
              </a:rPr>
              <a:t>cross the sleep-wake cycle. By contrast, more
</a:t>
            </a:r>
            <a:r>
              <a:rPr sz="3000" lang="en-US">
                <a:solidFill>
                  <a:srgbClr val="FFFFFF"/>
                </a:solidFill>
              </a:rPr>
              <a:t>R</a:t>
            </a:r>
            <a:r>
              <a:rPr sz="3000" lang="en-US">
                <a:solidFill>
                  <a:srgbClr val="FFFFFF"/>
                </a:solidFill>
              </a:rPr>
              <a:t>e</a:t>
            </a:r>
            <a:r>
              <a:rPr sz="3000" lang="en-US">
                <a:solidFill>
                  <a:srgbClr val="FFFFFF"/>
                </a:solidFill>
              </a:rPr>
              <a:t>cent evidence in rats revealed tha</a:t>
            </a:r>
            <a:r>
              <a:rPr sz="3000" lang="en-US">
                <a:solidFill>
                  <a:srgbClr val="FFFFFF"/>
                </a:solidFill>
              </a:rPr>
              <a:t>t</a:t>
            </a:r>
            <a:r>
              <a:rPr sz="3000" lang="en-US">
                <a:solidFill>
                  <a:srgbClr val="FFFFFF"/>
                </a:solidFill>
              </a:rPr>
              <a:t> </a:t>
            </a:r>
            <a:r>
              <a:rPr sz="3000" lang="en-US">
                <a:solidFill>
                  <a:srgbClr val="FFFFFF"/>
                </a:solidFill>
              </a:rPr>
              <a:t>extracellular</a:t>
            </a:r>
            <a:r>
              <a:rPr sz="3000" lang="en-US">
                <a:solidFill>
                  <a:srgbClr val="FFFFFF"/>
                </a:solidFill>
              </a:rPr>
              <a:t>
</a:t>
            </a:r>
            <a:r>
              <a:rPr sz="3000" lang="en-US">
                <a:solidFill>
                  <a:srgbClr val="FFFFFF"/>
                </a:solidFill>
              </a:rPr>
              <a:t>D</a:t>
            </a:r>
            <a:r>
              <a:rPr sz="3000" lang="en-US">
                <a:solidFill>
                  <a:srgbClr val="FFFFFF"/>
                </a:solidFill>
              </a:rPr>
              <a:t>A levels in the medial prefrontal cortex and parts
</a:t>
            </a:r>
            <a:r>
              <a:rPr sz="3000" lang="en-US">
                <a:solidFill>
                  <a:srgbClr val="FFFFFF"/>
                </a:solidFill>
              </a:rPr>
              <a:t>O</a:t>
            </a:r>
            <a:r>
              <a:rPr sz="3000" lang="en-US">
                <a:solidFill>
                  <a:srgbClr val="FFFFFF"/>
                </a:solidFill>
              </a:rPr>
              <a:t>f the nucleus accumbens (NAc) of the ventral stria</a:t>
            </a:r>
            <a:r>
              <a:rPr sz="3000" lang="en-US">
                <a:solidFill>
                  <a:srgbClr val="FFFFFF"/>
                </a:solidFill>
              </a:rPr>
              <a:t>t</a:t>
            </a:r>
            <a:r>
              <a:rPr sz="3000" lang="en-US">
                <a:solidFill>
                  <a:srgbClr val="FFFFFF"/>
                </a:solidFill>
              </a:rPr>
              <a:t>um are high in wakefulness and REM sleep, and
</a:t>
            </a:r>
            <a:r>
              <a:rPr sz="3000" lang="en-US">
                <a:solidFill>
                  <a:srgbClr val="FFFFFF"/>
                </a:solidFill>
              </a:rPr>
              <a:t>S</a:t>
            </a:r>
            <a:r>
              <a:rPr sz="3000" lang="en-US">
                <a:solidFill>
                  <a:srgbClr val="FFFFFF"/>
                </a:solidFill>
              </a:rPr>
              <a:t>ignificantly lower in NREM sleep</a:t>
            </a:r>
            <a:endParaRPr sz="3000" lang="en-US">
              <a:solidFill>
                <a:srgbClr val="FFFFFF"/>
              </a:solidFill>
            </a:endParaRPr>
          </a:p>
        </p:txBody>
      </p:sp>
    </p:spTree>
  </p:cSld>
  <p:clrMapOvr>
    <a:masterClrMapping/>
  </p:clrMapOvr>
  <p:transition spd="med">
    <p:fade thruBlk="0"/>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78" name=""/>
        <p:cNvGrpSpPr/>
        <p:nvPr/>
      </p:nvGrpSpPr>
      <p:grpSpPr>
        <a:xfrm>
          <a:off x="0" y="0"/>
          <a:ext cx="0" cy="0"/>
          <a:chOff x="0" y="0"/>
          <a:chExt cx="0" cy="0"/>
        </a:xfrm>
      </p:grpSpPr>
      <p:sp>
        <p:nvSpPr>
          <p:cNvPr id="1048702" name=""/>
          <p:cNvSpPr txBox="1"/>
          <p:nvPr/>
        </p:nvSpPr>
        <p:spPr>
          <a:xfrm>
            <a:off x="1307171" y="1181614"/>
            <a:ext cx="9442929" cy="4269740"/>
          </a:xfrm>
          <a:prstGeom prst="rect"/>
        </p:spPr>
        <p:txBody>
          <a:bodyPr rtlCol="0" wrap="square">
            <a:spAutoFit/>
          </a:bodyPr>
          <a:p>
            <a:r>
              <a:rPr sz="4000" lang="en-US">
                <a:solidFill>
                  <a:srgbClr val="FFFFFF"/>
                </a:solidFill>
              </a:rPr>
              <a:t>Thus, similar
</a:t>
            </a:r>
            <a:r>
              <a:rPr sz="4000" lang="en-US">
                <a:solidFill>
                  <a:srgbClr val="FFFFFF"/>
                </a:solidFill>
              </a:rPr>
              <a:t>T</a:t>
            </a:r>
            <a:r>
              <a:rPr sz="4000" lang="en-US">
                <a:solidFill>
                  <a:srgbClr val="FFFFFF"/>
                </a:solidFill>
              </a:rPr>
              <a:t>o the other monoamines, DA may indeed play an
</a:t>
            </a:r>
            <a:r>
              <a:rPr sz="4000" lang="en-US">
                <a:solidFill>
                  <a:srgbClr val="FFFFFF"/>
                </a:solidFill>
              </a:rPr>
              <a:t>I</a:t>
            </a:r>
            <a:r>
              <a:rPr sz="4000" lang="en-US">
                <a:solidFill>
                  <a:srgbClr val="FFFFFF"/>
                </a:solidFill>
              </a:rPr>
              <a:t>mportant role in regulating wakefulness and sleep.
Five types of DA-ergic GPCRs are known. The
</a:t>
            </a:r>
            <a:r>
              <a:rPr sz="4000" lang="en-US">
                <a:solidFill>
                  <a:srgbClr val="FFFFFF"/>
                </a:solidFill>
              </a:rPr>
              <a:t>D</a:t>
            </a:r>
            <a:r>
              <a:rPr sz="4000" lang="en-US">
                <a:solidFill>
                  <a:srgbClr val="FFFFFF"/>
                </a:solidFill>
              </a:rPr>
              <a:t>1-like (D1 and D5) DA receptors are coupled to Gs
protein and are mainly stimulatory.</a:t>
            </a:r>
            <a:endParaRPr sz="4000" lang="en-US">
              <a:solidFill>
                <a:srgbClr val="FFFFFF"/>
              </a:solidFill>
            </a:endParaRPr>
          </a:p>
        </p:txBody>
      </p:sp>
    </p:spTree>
  </p:cSld>
  <p:clrMapOvr>
    <a:masterClrMapping/>
  </p:clrMapOvr>
  <p:transition spd="med">
    <p:fade thruBlk="0"/>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79" name=""/>
        <p:cNvGrpSpPr/>
        <p:nvPr/>
      </p:nvGrpSpPr>
      <p:grpSpPr>
        <a:xfrm>
          <a:off x="0" y="0"/>
          <a:ext cx="0" cy="0"/>
          <a:chOff x="0" y="0"/>
          <a:chExt cx="0" cy="0"/>
        </a:xfrm>
      </p:grpSpPr>
      <p:sp>
        <p:nvSpPr>
          <p:cNvPr id="1048703" name=""/>
          <p:cNvSpPr txBox="1"/>
          <p:nvPr/>
        </p:nvSpPr>
        <p:spPr>
          <a:xfrm>
            <a:off x="833772" y="1211580"/>
            <a:ext cx="9244684" cy="4434840"/>
          </a:xfrm>
          <a:prstGeom prst="rect"/>
        </p:spPr>
        <p:txBody>
          <a:bodyPr rtlCol="0" wrap="square">
            <a:spAutoFit/>
          </a:bodyPr>
          <a:p>
            <a:r>
              <a:rPr sz="4800" lang="en-US">
                <a:solidFill>
                  <a:srgbClr val="FFFFFF"/>
                </a:solidFill>
              </a:rPr>
              <a:t>T</a:t>
            </a:r>
            <a:r>
              <a:rPr sz="4800" lang="en-US">
                <a:solidFill>
                  <a:srgbClr val="FFFFFF"/>
                </a:solidFill>
              </a:rPr>
              <a:t>a</a:t>
            </a:r>
            <a:r>
              <a:rPr sz="4800" lang="en-US">
                <a:solidFill>
                  <a:srgbClr val="FFFFFF"/>
                </a:solidFill>
              </a:rPr>
              <a:t>k</a:t>
            </a:r>
            <a:r>
              <a:rPr sz="4800" lang="en-US">
                <a:solidFill>
                  <a:srgbClr val="FFFFFF"/>
                </a:solidFill>
              </a:rPr>
              <a:t>e</a:t>
            </a:r>
            <a:r>
              <a:rPr sz="4800" lang="en-US">
                <a:solidFill>
                  <a:srgbClr val="FFFFFF"/>
                </a:solidFill>
              </a:rPr>
              <a:t>n</a:t>
            </a:r>
            <a:r>
              <a:rPr sz="4800" lang="en-US">
                <a:solidFill>
                  <a:srgbClr val="FFFFFF"/>
                </a:solidFill>
              </a:rPr>
              <a:t> </a:t>
            </a:r>
            <a:r>
              <a:rPr sz="4800" lang="en-US">
                <a:solidFill>
                  <a:srgbClr val="FFFFFF"/>
                </a:solidFill>
              </a:rPr>
              <a:t>t</a:t>
            </a:r>
            <a:r>
              <a:rPr sz="4800" lang="en-US">
                <a:solidFill>
                  <a:srgbClr val="FFFFFF"/>
                </a:solidFill>
              </a:rPr>
              <a:t>o</a:t>
            </a:r>
            <a:r>
              <a:rPr sz="4800" lang="en-US">
                <a:solidFill>
                  <a:srgbClr val="FFFFFF"/>
                </a:solidFill>
              </a:rPr>
              <a:t>g</a:t>
            </a:r>
            <a:r>
              <a:rPr sz="4800" lang="en-US">
                <a:solidFill>
                  <a:srgbClr val="FFFFFF"/>
                </a:solidFill>
              </a:rPr>
              <a:t>ether</a:t>
            </a:r>
            <a:endParaRPr sz="4800" lang="en-US">
              <a:solidFill>
                <a:srgbClr val="FFFFFF"/>
              </a:solidFill>
            </a:endParaRPr>
          </a:p>
          <a:p>
            <a:r>
              <a:rPr sz="4800" lang="en-US">
                <a:solidFill>
                  <a:srgbClr val="FFFFFF"/>
                </a:solidFill>
              </a:rPr>
              <a:t>I</a:t>
            </a:r>
            <a:r>
              <a:rPr sz="4800" lang="en-US">
                <a:solidFill>
                  <a:srgbClr val="FFFFFF"/>
                </a:solidFill>
              </a:rPr>
              <a:t>t</a:t>
            </a:r>
            <a:r>
              <a:rPr sz="4800" lang="en-US">
                <a:solidFill>
                  <a:srgbClr val="FFFFFF"/>
                </a:solidFill>
              </a:rPr>
              <a:t> is likely that distinct roles for DA in sleep-wake
regulation are region-specific and pathwayspecific, and probably also dose-dependent.</a:t>
            </a:r>
            <a:endParaRPr sz="4800" lang="en-US">
              <a:solidFill>
                <a:srgbClr val="FFFFFF"/>
              </a:solidFill>
            </a:endParaRPr>
          </a:p>
        </p:txBody>
      </p:sp>
    </p:spTree>
  </p:cSld>
  <p:clrMapOvr>
    <a:masterClrMapping/>
  </p:clrMapOvr>
  <p:transition spd="med">
    <p:fade thruBlk="0"/>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80" name=""/>
        <p:cNvGrpSpPr/>
        <p:nvPr/>
      </p:nvGrpSpPr>
      <p:grpSpPr>
        <a:xfrm>
          <a:off x="0" y="0"/>
          <a:ext cx="0" cy="0"/>
          <a:chOff x="0" y="0"/>
          <a:chExt cx="0" cy="0"/>
        </a:xfrm>
      </p:grpSpPr>
      <p:sp>
        <p:nvSpPr>
          <p:cNvPr id="1048704" name=""/>
          <p:cNvSpPr txBox="1"/>
          <p:nvPr/>
        </p:nvSpPr>
        <p:spPr>
          <a:xfrm>
            <a:off x="1216163" y="1242059"/>
            <a:ext cx="8971434" cy="3215641"/>
          </a:xfrm>
          <a:prstGeom prst="rect"/>
        </p:spPr>
        <p:txBody>
          <a:bodyPr rtlCol="0" wrap="square">
            <a:spAutoFit/>
          </a:bodyPr>
          <a:p>
            <a:r>
              <a:rPr b="1" sz="21000" i="1" lang="en-US">
                <a:solidFill>
                  <a:srgbClr val="FFFFFF"/>
                </a:solidFill>
              </a:rPr>
              <a:t>T</a:t>
            </a:r>
            <a:r>
              <a:rPr b="1" sz="21000" i="1" lang="en-US">
                <a:solidFill>
                  <a:srgbClr val="FFFFFF"/>
                </a:solidFill>
              </a:rPr>
              <a:t>h</a:t>
            </a:r>
            <a:r>
              <a:rPr b="1" sz="21000" i="1" lang="en-US">
                <a:solidFill>
                  <a:srgbClr val="FFFFFF"/>
                </a:solidFill>
              </a:rPr>
              <a:t>anks</a:t>
            </a:r>
            <a:endParaRPr b="1" sz="21000" i="1" lang="en-US">
              <a:solidFill>
                <a:srgbClr val="FFFFFF"/>
              </a:solidFill>
            </a:endParaRPr>
          </a:p>
        </p:txBody>
      </p:sp>
    </p:spTree>
  </p:cSld>
  <p:clrMapOvr>
    <a:masterClrMapping/>
  </p:clrMapOvr>
  <p:transition spd="med">
    <p:fade thruBlk="0"/>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09" name=""/>
        <p:cNvGrpSpPr/>
        <p:nvPr/>
      </p:nvGrpSpPr>
      <p:grpSpPr>
        <a:xfrm>
          <a:off x="0" y="0"/>
          <a:ext cx="0" cy="0"/>
          <a:chOff x="0" y="0"/>
          <a:chExt cx="0" cy="0"/>
        </a:xfrm>
      </p:grpSpPr>
      <p:sp>
        <p:nvSpPr>
          <p:cNvPr id="1048621" name="TextBox 1"/>
          <p:cNvSpPr txBox="1"/>
          <p:nvPr/>
        </p:nvSpPr>
        <p:spPr>
          <a:xfrm>
            <a:off x="257331" y="260470"/>
            <a:ext cx="11677339" cy="6492240"/>
          </a:xfrm>
          <a:prstGeom prst="rect"/>
          <a:solidFill>
            <a:srgbClr val="572B5C"/>
          </a:solidFill>
        </p:spPr>
        <p:txBody>
          <a:bodyPr rtlCol="0" wrap="square">
            <a:spAutoFit/>
          </a:bodyPr>
          <a:p>
            <a:r>
              <a:rPr b="1" dirty="0" sz="2400" i="1" lang="en-US" u="sng">
                <a:solidFill>
                  <a:srgbClr val="FFFFFF"/>
                </a:solidFill>
              </a:rPr>
              <a:t>Restless legs syndrome</a:t>
            </a:r>
            <a:r>
              <a:rPr b="1" dirty="0" sz="2400" i="1" lang="en-US" u="sng">
                <a:solidFill>
                  <a:srgbClr val="FFFFFF"/>
                </a:solidFill>
              </a:rPr>
              <a:t>:</a:t>
            </a:r>
            <a:r>
              <a:rPr b="1" dirty="0" sz="2400" i="1" lang="en-US" u="sng">
                <a:solidFill>
                  <a:srgbClr val="FFFFFF"/>
                </a:solidFill>
              </a:rPr>
              <a:t>-</a:t>
            </a:r>
            <a:r>
              <a:rPr b="1" dirty="0" sz="2400" i="1" lang="en-US" u="sng">
                <a:solidFill>
                  <a:srgbClr val="FFFFFF"/>
                </a:solidFill>
              </a:rPr>
              <a:t> </a:t>
            </a:r>
            <a:endParaRPr dirty="0" sz="2400" lang="en-US">
              <a:solidFill>
                <a:schemeClr val="bg1"/>
              </a:solidFill>
            </a:endParaRPr>
          </a:p>
          <a:p>
            <a:r>
              <a:rPr dirty="0" sz="2400" lang="en-US">
                <a:solidFill>
                  <a:schemeClr val="bg1"/>
                </a:solidFill>
              </a:rPr>
              <a:t> </a:t>
            </a:r>
            <a:r>
              <a:rPr dirty="0" sz="2400" lang="en-US">
                <a:solidFill>
                  <a:schemeClr val="bg1"/>
                </a:solidFill>
              </a:rPr>
              <a:t>Restless legs syndrome often produces difficulties initiating</a:t>
            </a:r>
            <a:endParaRPr dirty="0" sz="2400" lang="en-US">
              <a:solidFill>
                <a:schemeClr val="bg1"/>
              </a:solidFill>
            </a:endParaRPr>
          </a:p>
          <a:p>
            <a:r>
              <a:rPr dirty="0" sz="2400" lang="en-US">
                <a:solidFill>
                  <a:schemeClr val="bg1"/>
                </a:solidFill>
              </a:rPr>
              <a:t>and maintaining sleep. However, an urge to move the legs and any accompanying unpleasant leg sensations are features that differentiate this disorder from insomnia disorder.</a:t>
            </a:r>
            <a:endParaRPr dirty="0" sz="2400" lang="en-US">
              <a:solidFill>
                <a:schemeClr val="bg1"/>
              </a:solidFill>
            </a:endParaRPr>
          </a:p>
          <a:p>
            <a:r>
              <a:rPr b="1" dirty="0" sz="2400" i="1" lang="en-US" u="sng">
                <a:solidFill>
                  <a:srgbClr val="FFFFFF"/>
                </a:solidFill>
              </a:rPr>
              <a:t>Breathing-related sleep disorders</a:t>
            </a:r>
            <a:r>
              <a:rPr b="1" dirty="0" sz="2400" i="1" lang="en-US" u="sng">
                <a:solidFill>
                  <a:schemeClr val="bg1"/>
                </a:solidFill>
              </a:rPr>
              <a:t>:</a:t>
            </a:r>
            <a:r>
              <a:rPr b="1" dirty="0" sz="2400" i="1" lang="en-US" u="sng">
                <a:solidFill>
                  <a:schemeClr val="bg1"/>
                </a:solidFill>
              </a:rPr>
              <a:t>-</a:t>
            </a:r>
            <a:r>
              <a:rPr b="1" dirty="0" sz="2400" i="1" lang="en-US" u="sng">
                <a:solidFill>
                  <a:schemeClr val="bg1"/>
                </a:solidFill>
              </a:rPr>
              <a:t> </a:t>
            </a:r>
            <a:endParaRPr dirty="0" sz="2400" lang="en-US">
              <a:solidFill>
                <a:schemeClr val="bg1"/>
              </a:solidFill>
            </a:endParaRPr>
          </a:p>
          <a:p>
            <a:r>
              <a:rPr b="1" dirty="0" sz="2400" i="1" lang="en-US" u="sng">
                <a:solidFill>
                  <a:schemeClr val="bg1"/>
                </a:solidFill>
              </a:rPr>
              <a:t>Most</a:t>
            </a:r>
            <a:r>
              <a:rPr dirty="0" sz="2400" lang="en-US">
                <a:solidFill>
                  <a:schemeClr val="bg1"/>
                </a:solidFill>
              </a:rPr>
              <a:t> individuals with a breathing-related sleep disorder have a history of loud snoring, breathing pauses during sleep, and excessive daytime</a:t>
            </a:r>
            <a:endParaRPr dirty="0" sz="2400" lang="en-US">
              <a:solidFill>
                <a:schemeClr val="bg1"/>
              </a:solidFill>
            </a:endParaRPr>
          </a:p>
          <a:p>
            <a:r>
              <a:rPr dirty="0" sz="2400" lang="en-US">
                <a:solidFill>
                  <a:schemeClr val="bg1"/>
                </a:solidFill>
              </a:rPr>
              <a:t>sleepiness. Nonetheless, as many as 50% of individuals with sleep apnea may also report</a:t>
            </a:r>
            <a:endParaRPr dirty="0" sz="2400" lang="en-US">
              <a:solidFill>
                <a:schemeClr val="bg1"/>
              </a:solidFill>
            </a:endParaRPr>
          </a:p>
          <a:p>
            <a:r>
              <a:rPr dirty="0" sz="2400" lang="en-US">
                <a:solidFill>
                  <a:schemeClr val="bg1"/>
                </a:solidFill>
              </a:rPr>
              <a:t>insomnia symptoms, a feature that is more common among females and older adults.</a:t>
            </a:r>
            <a:endParaRPr dirty="0" sz="2400" lang="en-US">
              <a:solidFill>
                <a:schemeClr val="bg1"/>
              </a:solidFill>
            </a:endParaRPr>
          </a:p>
          <a:p>
            <a:r>
              <a:rPr b="1" dirty="0" sz="2400" i="1" lang="en-US" u="sng">
                <a:solidFill>
                  <a:srgbClr val="FFFFFF"/>
                </a:solidFill>
              </a:rPr>
              <a:t>Narcoleps</a:t>
            </a:r>
            <a:r>
              <a:rPr b="1" dirty="0" sz="2400" i="1" lang="en-US" u="sng">
                <a:solidFill>
                  <a:srgbClr val="FFFFFF"/>
                </a:solidFill>
              </a:rPr>
              <a:t>y</a:t>
            </a:r>
            <a:r>
              <a:rPr b="1" dirty="0" sz="2400" i="1" lang="en-US" u="sng">
                <a:solidFill>
                  <a:srgbClr val="FFFFFF"/>
                </a:solidFill>
              </a:rPr>
              <a:t>:</a:t>
            </a:r>
            <a:r>
              <a:rPr b="1" dirty="0" sz="2400" i="1" lang="en-US" u="sng">
                <a:solidFill>
                  <a:srgbClr val="FFFFFF"/>
                </a:solidFill>
              </a:rPr>
              <a:t>-</a:t>
            </a:r>
            <a:r>
              <a:rPr b="1" dirty="0" sz="2400" i="1" lang="en-US" u="sng">
                <a:solidFill>
                  <a:srgbClr val="FFFFFF"/>
                </a:solidFill>
              </a:rPr>
              <a:t> </a:t>
            </a:r>
            <a:endParaRPr dirty="0" sz="2400" lang="en-US">
              <a:solidFill>
                <a:schemeClr val="bg1"/>
              </a:solidFill>
            </a:endParaRPr>
          </a:p>
          <a:p>
            <a:r>
              <a:rPr dirty="0" sz="2400" lang="en-US">
                <a:solidFill>
                  <a:schemeClr val="bg1"/>
                </a:solidFill>
              </a:rPr>
              <a:t> Narcolepsy may cause insomnia complaints but is distinguished from insomnia disorder by the predominance of symptoms of excessive daytime sleepiness, cataplexy, sleep paralysis, and sleep-related hallucinations.</a:t>
            </a:r>
            <a:endParaRPr dirty="0" sz="2400" lang="en-US">
              <a:solidFill>
                <a:schemeClr val="bg1"/>
              </a:solidFill>
            </a:endParaRPr>
          </a:p>
          <a:p>
            <a:r>
              <a:rPr dirty="0" sz="2400" lang="en-US">
                <a:solidFill>
                  <a:schemeClr val="bg1"/>
                </a:solidFill>
              </a:rPr>
              <a:t>n.</a:t>
            </a:r>
            <a:endParaRPr sz="2400"/>
          </a:p>
          <a:p>
            <a:endParaRPr dirty="0" sz="2400" lang="en-US"/>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4400">
        <p14:honeycomb/>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10" name=""/>
        <p:cNvGrpSpPr/>
        <p:nvPr/>
      </p:nvGrpSpPr>
      <p:grpSpPr>
        <a:xfrm>
          <a:off x="0" y="0"/>
          <a:ext cx="0" cy="0"/>
          <a:chOff x="0" y="0"/>
          <a:chExt cx="0" cy="0"/>
        </a:xfrm>
      </p:grpSpPr>
      <p:sp>
        <p:nvSpPr>
          <p:cNvPr id="1048622" name=""/>
          <p:cNvSpPr txBox="1"/>
          <p:nvPr/>
        </p:nvSpPr>
        <p:spPr>
          <a:xfrm>
            <a:off x="563043" y="818339"/>
            <a:ext cx="10546408" cy="5577840"/>
          </a:xfrm>
          <a:prstGeom prst="rect"/>
        </p:spPr>
        <p:txBody>
          <a:bodyPr rtlCol="0" wrap="square">
            <a:spAutoFit/>
          </a:bodyPr>
          <a:p>
            <a:r>
              <a:rPr b="1" dirty="0" sz="2300" i="1" lang="en-US" u="sng">
                <a:solidFill>
                  <a:srgbClr val="FFFFFF"/>
                </a:solidFill>
              </a:rPr>
              <a:t>Parasomni</a:t>
            </a:r>
            <a:r>
              <a:rPr b="1" dirty="0" sz="2300" i="1" lang="en-US" u="sng">
                <a:solidFill>
                  <a:schemeClr val="bg1"/>
                </a:solidFill>
              </a:rPr>
              <a:t>a</a:t>
            </a:r>
            <a:r>
              <a:rPr b="1" dirty="0" sz="2300" i="1" lang="en-US" u="sng">
                <a:solidFill>
                  <a:schemeClr val="bg1"/>
                </a:solidFill>
              </a:rPr>
              <a:t>s</a:t>
            </a:r>
            <a:r>
              <a:rPr b="1" dirty="0" sz="2300" i="1" lang="en-US" u="sng">
                <a:solidFill>
                  <a:schemeClr val="bg1"/>
                </a:solidFill>
              </a:rPr>
              <a:t>:</a:t>
            </a:r>
            <a:r>
              <a:rPr b="1" dirty="0" sz="2300" i="1" lang="en-US" u="sng">
                <a:solidFill>
                  <a:schemeClr val="bg1"/>
                </a:solidFill>
              </a:rPr>
              <a:t>-</a:t>
            </a:r>
            <a:r>
              <a:rPr b="1" dirty="0" sz="2300" i="1" lang="en-US" u="sng">
                <a:solidFill>
                  <a:schemeClr val="bg1"/>
                </a:solidFill>
              </a:rPr>
              <a:t> </a:t>
            </a:r>
            <a:endParaRPr sz="2300"/>
          </a:p>
          <a:p>
            <a:r>
              <a:rPr dirty="0" sz="2300" lang="en-US">
                <a:solidFill>
                  <a:schemeClr val="bg1"/>
                </a:solidFill>
              </a:rPr>
              <a:t> Parasomnias are characterized by a complaint of unusual behavior or events</a:t>
            </a:r>
            <a:endParaRPr sz="2300"/>
          </a:p>
          <a:p>
            <a:r>
              <a:rPr dirty="0" sz="2300" lang="en-US">
                <a:solidFill>
                  <a:schemeClr val="bg1"/>
                </a:solidFill>
              </a:rPr>
              <a:t>during sleep that may lead to intermittent awakenings and difficulty resuming sleep.</a:t>
            </a:r>
            <a:endParaRPr sz="2300"/>
          </a:p>
          <a:p>
            <a:r>
              <a:rPr dirty="0" sz="2300" lang="en-US">
                <a:solidFill>
                  <a:schemeClr val="bg1"/>
                </a:solidFill>
              </a:rPr>
              <a:t>However, it is these behavioral events, rather than the insomnia per se, that dominate th</a:t>
            </a:r>
            <a:r>
              <a:rPr dirty="0" sz="2300" lang="en-US">
                <a:solidFill>
                  <a:schemeClr val="bg1"/>
                </a:solidFill>
              </a:rPr>
              <a:t>e</a:t>
            </a:r>
            <a:r>
              <a:rPr dirty="0" sz="2300" lang="en-US">
                <a:solidFill>
                  <a:schemeClr val="bg1"/>
                </a:solidFill>
              </a:rPr>
              <a:t> </a:t>
            </a:r>
            <a:r>
              <a:rPr dirty="0" sz="2300" lang="en-US">
                <a:solidFill>
                  <a:schemeClr val="bg1"/>
                </a:solidFill>
              </a:rPr>
              <a:t>clinical</a:t>
            </a:r>
            <a:r>
              <a:rPr dirty="0" sz="2300" lang="en-US">
                <a:solidFill>
                  <a:schemeClr val="bg1"/>
                </a:solidFill>
              </a:rPr>
              <a:t> picture. </a:t>
            </a:r>
            <a:endParaRPr sz="2300"/>
          </a:p>
          <a:p>
            <a:r>
              <a:rPr b="1" dirty="0" sz="2300" i="1" lang="en-US" u="sng" smtClean="0">
                <a:solidFill>
                  <a:srgbClr val="FFFFFF"/>
                </a:solidFill>
              </a:rPr>
              <a:t>Substance/medication-induced </a:t>
            </a:r>
            <a:r>
              <a:rPr b="1" dirty="0" sz="2300" i="1" lang="en-US" u="sng">
                <a:solidFill>
                  <a:srgbClr val="FFFFFF"/>
                </a:solidFill>
              </a:rPr>
              <a:t>sleep disorder</a:t>
            </a:r>
            <a:r>
              <a:rPr b="1" dirty="0" sz="2300" i="1" lang="en-US" u="sng">
                <a:solidFill>
                  <a:schemeClr val="bg1"/>
                </a:solidFill>
              </a:rPr>
              <a:t>:</a:t>
            </a:r>
            <a:r>
              <a:rPr b="1" dirty="0" sz="2300" i="1" lang="en-US" u="sng">
                <a:solidFill>
                  <a:schemeClr val="bg1"/>
                </a:solidFill>
              </a:rPr>
              <a:t>-</a:t>
            </a:r>
            <a:r>
              <a:rPr b="1" dirty="0" sz="2300" i="1" lang="en-US" u="sng">
                <a:solidFill>
                  <a:schemeClr val="bg1"/>
                </a:solidFill>
              </a:rPr>
              <a:t> </a:t>
            </a:r>
            <a:endParaRPr sz="2300"/>
          </a:p>
          <a:p>
            <a:r>
              <a:rPr b="1" dirty="0" sz="2300" i="1" lang="en-US" u="sng">
                <a:solidFill>
                  <a:schemeClr val="bg1"/>
                </a:solidFill>
              </a:rPr>
              <a:t>I</a:t>
            </a:r>
            <a:r>
              <a:rPr b="1" dirty="0" sz="2300" i="1" lang="en-US" u="sng">
                <a:solidFill>
                  <a:schemeClr val="bg1"/>
                </a:solidFill>
              </a:rPr>
              <a:t>nsomnia</a:t>
            </a:r>
            <a:r>
              <a:rPr dirty="0" sz="2300" lang="en-US">
                <a:solidFill>
                  <a:schemeClr val="bg1"/>
                </a:solidFill>
              </a:rPr>
              <a:t> type. Substance/medicationinduced sleep disorder, insomnia type, is distinguished from insomnia disorder by the </a:t>
            </a:r>
            <a:r>
              <a:rPr dirty="0" sz="2300" lang="en-US" smtClean="0">
                <a:solidFill>
                  <a:schemeClr val="bg1"/>
                </a:solidFill>
              </a:rPr>
              <a:t>fact that </a:t>
            </a:r>
            <a:r>
              <a:rPr dirty="0" sz="2300" lang="en-US">
                <a:solidFill>
                  <a:schemeClr val="bg1"/>
                </a:solidFill>
              </a:rPr>
              <a:t>a substance (i.e., a drug </a:t>
            </a:r>
            <a:r>
              <a:rPr dirty="0" sz="2300" lang="en-US" smtClean="0">
                <a:solidFill>
                  <a:schemeClr val="bg1"/>
                </a:solidFill>
              </a:rPr>
              <a:t>of abuse</a:t>
            </a:r>
            <a:r>
              <a:rPr dirty="0" sz="2300" lang="en-US">
                <a:solidFill>
                  <a:schemeClr val="bg1"/>
                </a:solidFill>
              </a:rPr>
              <a:t>, a medication, or exposure to a toxin) is judged to be</a:t>
            </a:r>
            <a:endParaRPr sz="2300"/>
          </a:p>
          <a:p>
            <a:r>
              <a:rPr dirty="0" sz="2300" lang="en-US">
                <a:solidFill>
                  <a:schemeClr val="bg1"/>
                </a:solidFill>
              </a:rPr>
              <a:t>etiologically related to the insomnia (see "Substance/Medication-Induced Sleep Disorder" later in this chapter). For example, insomnia occurring only in the context of heavy</a:t>
            </a:r>
            <a:endParaRPr sz="2300"/>
          </a:p>
          <a:p>
            <a:r>
              <a:rPr dirty="0" sz="2300" lang="en-US">
                <a:solidFill>
                  <a:schemeClr val="bg1"/>
                </a:solidFill>
              </a:rPr>
              <a:t>coffee consumption would be diagnosed as caffeine-induced sleep disorder, insomnia</a:t>
            </a:r>
            <a:endParaRPr sz="2300"/>
          </a:p>
          <a:p>
            <a:r>
              <a:rPr dirty="0" sz="2300" lang="en-US">
                <a:solidFill>
                  <a:schemeClr val="bg1"/>
                </a:solidFill>
              </a:rPr>
              <a:t>type, with onset during intoxicatio</a:t>
            </a:r>
            <a:endParaRPr sz="2300" lang="en-US">
              <a:solidFill>
                <a:srgbClr val="000000"/>
              </a:solidFill>
            </a:endParaRPr>
          </a:p>
        </p:txBody>
      </p:sp>
    </p:spTree>
  </p:cSld>
  <p:clrMapOvr>
    <a:masterClrMapping/>
  </p:clrMapOvr>
  <p:transition spd="med">
    <p:fade thruBlk="0"/>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lastClr="000000" val="windowText"/>
      </a:dk1>
      <a:lt1>
        <a:sysClr lastClr="FFFFFF" val="window"/>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r="5400000" dist="25400" rotWithShape="0">
              <a:srgbClr val="000000">
                <a:alpha val="45000"/>
              </a:srgbClr>
            </a:outerShdw>
          </a:effectLst>
        </a:effectStyle>
        <a:effectStyle>
          <a:effectLst>
            <a:outerShdw blurRad="63500" dir="5400000" dist="38100" rotWithShape="0">
              <a:srgbClr val="000000">
                <a:alpha val="60000"/>
              </a:srgbClr>
            </a:outerShdw>
          </a:effectLst>
          <a:scene3d>
            <a:camera prst="orthographicFront">
              <a:rot lat="0" lon="0" rev="0"/>
            </a:camera>
            <a:lightRig dir="tl" rig="threePt"/>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fillRect/>
          </a:stretch>
        </a:blipFill>
      </a:bgFillStyleLst>
    </a:fmtScheme>
  </a:themeElements>
</a:theme>
</file>

<file path=ppt/theme/theme2.xml><?xml version="1.0" encoding="utf-8"?>
<a:theme xmlns:a="http://schemas.openxmlformats.org/drawingml/2006/main" name="Office Theme">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Feeding and Eating Disorders</dc:title>
  <dc:creator>Malik</dc:creator>
  <cp:lastModifiedBy>Amir Mansoor</cp:lastModifiedBy>
  <dcterms:created xsi:type="dcterms:W3CDTF">2019-12-11T14:13:04Z</dcterms:created>
  <dcterms:modified xsi:type="dcterms:W3CDTF">2020-03-30T16:30:26Z</dcterms:modified>
</cp:coreProperties>
</file>